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37D246-F624-45C6-9D12-C01C14F0C7B5}" type="datetimeFigureOut">
              <a:rPr lang="en-US" smtClean="0"/>
              <a:t>9/25/2015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053199-0EF6-472C-B005-931D7EF2A25A}" type="slidenum">
              <a:rPr lang="en-US" smtClean="0"/>
              <a:t>‹#›</a:t>
            </a:fld>
            <a:endParaRPr lang="en-US"/>
          </a:p>
        </p:txBody>
      </p:sp>
    </p:spTree>
    <p:extLst>
      <p:ext uri="{BB962C8B-B14F-4D97-AF65-F5344CB8AC3E}">
        <p14:creationId xmlns:p14="http://schemas.microsoft.com/office/powerpoint/2010/main" val="979966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1</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10</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11</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12</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2</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3</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4</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5</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6</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7</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8</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9B2D755-E6F0-42F5-9069-69507BE604AB}" type="slidenum">
              <a:rPr lang="en-US" smtClean="0">
                <a:solidFill>
                  <a:prstClr val="black"/>
                </a:solidFill>
              </a:rPr>
              <a:pPr/>
              <a:t>9</a:t>
            </a:fld>
            <a:endParaRPr lang="en-US" smtClean="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515074"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5075"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1"/>
          </p:nvPr>
        </p:nvSpPr>
        <p:spPr/>
        <p:txBody>
          <a:bodyPr/>
          <a:lstStyle>
            <a:lvl1pPr>
              <a:defRPr/>
            </a:lvl1pPr>
          </a:lstStyle>
          <a:p>
            <a:pPr>
              <a:defRPr/>
            </a:pPr>
            <a:fld id="{A58F921B-1455-417C-9BFC-8867F0D97FE1}" type="slidenum">
              <a:rPr lang="en-US">
                <a:solidFill>
                  <a:srgbClr val="FFFFFF"/>
                </a:solidFill>
              </a:rPr>
              <a:pPr>
                <a:defRPr/>
              </a:pPr>
              <a:t>‹#›</a:t>
            </a:fld>
            <a:endParaRPr lang="en-US">
              <a:solidFill>
                <a:srgbClr val="FFFFFF"/>
              </a:solidFill>
            </a:endParaRPr>
          </a:p>
        </p:txBody>
      </p:sp>
      <p:sp>
        <p:nvSpPr>
          <p:cNvPr id="7" name="Rectangle 7"/>
          <p:cNvSpPr>
            <a:spLocks noGrp="1" noChangeArrowheads="1"/>
          </p:cNvSpPr>
          <p:nvPr>
            <p:ph type="dt" sz="quarter" idx="12"/>
          </p:nvPr>
        </p:nvSpPr>
        <p:spPr/>
        <p:txBody>
          <a:bodyPr/>
          <a:lstStyle>
            <a:lvl1pPr>
              <a:defRPr/>
            </a:lvl1pPr>
          </a:lstStyle>
          <a:p>
            <a:pPr>
              <a:defRPr/>
            </a:pPr>
            <a:endParaRPr lang="en-US">
              <a:solidFill>
                <a:srgbClr val="FFFFFF"/>
              </a:solidFill>
            </a:endParaRPr>
          </a:p>
        </p:txBody>
      </p:sp>
    </p:spTree>
    <p:extLst>
      <p:ext uri="{BB962C8B-B14F-4D97-AF65-F5344CB8AC3E}">
        <p14:creationId xmlns:p14="http://schemas.microsoft.com/office/powerpoint/2010/main" val="931885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584EFE1-74AD-46D0-BAE6-557469633F7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5769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5C1CAF-A48C-4BD9-81BC-8827F279013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01500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92100"/>
            <a:ext cx="8229600" cy="13843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9050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050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40386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40386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D660E11-826B-4785-AD49-E83703F2F58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03230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endParaRPr lang="en-US">
              <a:solidFill>
                <a:srgbClr val="FFFFFF"/>
              </a:solidFill>
            </a:endParaRPr>
          </a:p>
        </p:txBody>
      </p:sp>
      <p:sp>
        <p:nvSpPr>
          <p:cNvPr id="7" name="Footer Placeholder 6"/>
          <p:cNvSpPr>
            <a:spLocks noGrp="1"/>
          </p:cNvSpPr>
          <p:nvPr>
            <p:ph type="ftr" sz="quarter" idx="11"/>
          </p:nvPr>
        </p:nvSpPr>
        <p:spPr/>
        <p:txBody>
          <a:bodyPr/>
          <a:lstStyle>
            <a:lvl1pPr>
              <a:defRPr/>
            </a:lvl1pPr>
          </a:lstStyle>
          <a:p>
            <a:pPr>
              <a:defRPr/>
            </a:pPr>
            <a:endParaRPr lang="en-US">
              <a:solidFill>
                <a:srgbClr val="FFFFFF"/>
              </a:solidFill>
            </a:endParaRPr>
          </a:p>
        </p:txBody>
      </p:sp>
    </p:spTree>
    <p:extLst>
      <p:ext uri="{BB962C8B-B14F-4D97-AF65-F5344CB8AC3E}">
        <p14:creationId xmlns:p14="http://schemas.microsoft.com/office/powerpoint/2010/main" val="1133731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88AF652-4FE3-4185-A17B-95EF50C1775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7282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50B096F-405A-43E0-BA4D-051E0AFACF6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14629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16DE225-B88F-461B-A443-244D78E4DD8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62768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60A980-3392-42B1-8000-599841224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52906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3C1AE9A-36F6-47D4-85F6-5979FAFFD0C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1295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B56BA36-E273-4BB1-837E-C19D1037914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58584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814A9B0-B5DC-406B-9087-A583473D6D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08040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722B5BB-E61E-4711-AEB4-874A0D92BB0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51944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74F71D4-4268-45A0-8771-34FCAB52FF8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26376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4051"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40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en-US">
              <a:solidFill>
                <a:srgbClr val="FFFFFF"/>
              </a:solidFill>
            </a:endParaRPr>
          </a:p>
        </p:txBody>
      </p:sp>
      <p:sp>
        <p:nvSpPr>
          <p:cNvPr id="5140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en-US">
              <a:solidFill>
                <a:srgbClr val="FFFFFF"/>
              </a:solidFill>
            </a:endParaRPr>
          </a:p>
        </p:txBody>
      </p:sp>
      <p:sp>
        <p:nvSpPr>
          <p:cNvPr id="5140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fld id="{0B025825-7963-4F91-8CA1-0674C3E9828C}"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69135437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1: Fish Habitat Conservation Projects implemented during Federal FY 2011-2013.</a:t>
            </a:r>
          </a:p>
          <a:p>
            <a:pPr eaLnBrk="1" hangingPunct="1">
              <a:buClr>
                <a:schemeClr val="tx1"/>
              </a:buClr>
              <a:buSzPct val="80000"/>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 90</a:t>
            </a:r>
            <a:r>
              <a:rPr lang="en-US" sz="2400" b="1" dirty="0">
                <a:latin typeface="Times New Roman" panose="02020603050405020304" pitchFamily="18" charset="0"/>
                <a:cs typeface="Times New Roman" panose="02020603050405020304" pitchFamily="18" charset="0"/>
              </a:rPr>
              <a:t>% or more of the fish habitat conservation projects clearly focused on addressing FHP and/or national conservation </a:t>
            </a:r>
            <a:r>
              <a:rPr lang="en-US" sz="2400" b="1" dirty="0" smtClean="0">
                <a:latin typeface="Times New Roman" panose="02020603050405020304" pitchFamily="18" charset="0"/>
                <a:cs typeface="Times New Roman" panose="02020603050405020304" pitchFamily="18" charset="0"/>
              </a:rPr>
              <a:t>strategies.</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4</a:t>
            </a:r>
            <a:endParaRPr lang="en-US" b="1" dirty="0" smtClean="0">
              <a:solidFill>
                <a:schemeClr val="accent1">
                  <a:lumMod val="20000"/>
                  <a:lumOff val="80000"/>
                </a:schemeClr>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383466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925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10</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List </a:t>
            </a:r>
            <a:r>
              <a:rPr lang="en-US" sz="2400" b="1" dirty="0">
                <a:latin typeface="Times New Roman" panose="02020603050405020304" pitchFamily="18" charset="0"/>
                <a:cs typeface="Times New Roman" panose="02020603050405020304" pitchFamily="18" charset="0"/>
              </a:rPr>
              <a:t>your partnership’s conservation priorities (i.e., geographic focus areas, habitat types, key stressors or </a:t>
            </a:r>
            <a:r>
              <a:rPr lang="en-US" sz="2400" b="1" dirty="0" smtClean="0">
                <a:latin typeface="Times New Roman" panose="02020603050405020304" pitchFamily="18" charset="0"/>
                <a:cs typeface="Times New Roman" panose="02020603050405020304" pitchFamily="18" charset="0"/>
              </a:rPr>
              <a:t>impairments</a:t>
            </a:r>
            <a:r>
              <a:rPr lang="en-US" sz="2400" b="1" dirty="0">
                <a:latin typeface="Times New Roman" panose="02020603050405020304" pitchFamily="18" charset="0"/>
                <a:cs typeface="Times New Roman" panose="02020603050405020304" pitchFamily="18" charset="0"/>
              </a:rPr>
              <a:t>) and describe the progress that has been made toward achieving these priorities during the past 3 years (2012-2014). </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90</a:t>
            </a:r>
            <a:r>
              <a:rPr lang="en-US" sz="2400" b="1" dirty="0">
                <a:latin typeface="Times New Roman" panose="02020603050405020304" pitchFamily="18" charset="0"/>
                <a:cs typeface="Times New Roman" panose="02020603050405020304" pitchFamily="18" charset="0"/>
              </a:rPr>
              <a:t>% or more of the partnership’s conservation priorities are on track for achievement by their target </a:t>
            </a:r>
            <a:r>
              <a:rPr lang="en-US" sz="2400" b="1" dirty="0" smtClean="0">
                <a:latin typeface="Times New Roman" panose="02020603050405020304" pitchFamily="18" charset="0"/>
                <a:cs typeface="Times New Roman" panose="02020603050405020304" pitchFamily="18" charset="0"/>
              </a:rPr>
              <a:t>dates.</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3</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2150084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latin typeface="Times New Roman" panose="02020603050405020304" pitchFamily="18" charset="0"/>
                <a:cs typeface="Times New Roman" panose="02020603050405020304" pitchFamily="18" charset="0"/>
              </a:rPr>
              <a:t>FHP 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a:bodyPr>
          <a:lstStyle/>
          <a:p>
            <a:pPr marL="0" indent="0" eaLnBrk="1" hangingPunct="1">
              <a:buClr>
                <a:schemeClr val="tx1"/>
              </a:buClr>
              <a:buSzPct val="80000"/>
              <a:buNone/>
              <a:defRPr/>
            </a:pPr>
            <a:r>
              <a:rPr lang="en-US" b="1" dirty="0" smtClean="0">
                <a:latin typeface="Times New Roman" panose="02020603050405020304" pitchFamily="18" charset="0"/>
                <a:cs typeface="Times New Roman" panose="02020603050405020304" pitchFamily="18" charset="0"/>
              </a:rPr>
              <a:t>Maximum available score = 40 points</a:t>
            </a:r>
          </a:p>
          <a:p>
            <a:pPr marL="0" indent="0" eaLnBrk="1" hangingPunct="1">
              <a:buClr>
                <a:schemeClr val="tx1"/>
              </a:buClr>
              <a:buSzPct val="80000"/>
              <a:buNone/>
              <a:defRPr/>
            </a:pPr>
            <a:endParaRPr lang="en-US"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b="1" dirty="0" smtClean="0">
                <a:latin typeface="Times New Roman" panose="02020603050405020304" pitchFamily="18" charset="0"/>
                <a:cs typeface="Times New Roman" panose="02020603050405020304" pitchFamily="18" charset="0"/>
              </a:rPr>
              <a:t>EBTJV total score = 38 points</a:t>
            </a:r>
          </a:p>
          <a:p>
            <a:pPr marL="0" indent="0" eaLnBrk="1" hangingPunct="1">
              <a:buClr>
                <a:schemeClr val="tx1"/>
              </a:buClr>
              <a:buSzPct val="80000"/>
              <a:buNone/>
              <a:defRPr/>
            </a:pPr>
            <a:endParaRPr lang="en-US"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b="1" dirty="0" smtClean="0">
                <a:latin typeface="Times New Roman" panose="02020603050405020304" pitchFamily="18" charset="0"/>
                <a:cs typeface="Times New Roman" panose="02020603050405020304" pitchFamily="18" charset="0"/>
              </a:rPr>
              <a:t>Range of scores = 27 – 38 points</a:t>
            </a:r>
          </a:p>
          <a:p>
            <a:pPr marL="0" indent="0" eaLnBrk="1" hangingPunct="1">
              <a:buClr>
                <a:schemeClr val="tx1"/>
              </a:buClr>
              <a:buSzPct val="80000"/>
              <a:buNone/>
              <a:defRPr/>
            </a:pPr>
            <a:endParaRPr lang="en-US"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b="1" dirty="0" smtClean="0">
                <a:latin typeface="Times New Roman" panose="02020603050405020304" pitchFamily="18" charset="0"/>
                <a:cs typeface="Times New Roman" panose="02020603050405020304" pitchFamily="18" charset="0"/>
              </a:rPr>
              <a:t>Mean score = 33 points</a:t>
            </a: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4110185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latin typeface="Times New Roman" panose="02020603050405020304" pitchFamily="18" charset="0"/>
                <a:cs typeface="Times New Roman" panose="02020603050405020304" pitchFamily="18" charset="0"/>
              </a:rPr>
              <a:t>FHP 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2011 vs. 2012-2014</a:t>
            </a:r>
            <a:endParaRPr lang="en-US" sz="3600" b="1" dirty="0">
              <a:latin typeface="Times New Roman" panose="02020603050405020304" pitchFamily="18" charset="0"/>
              <a:cs typeface="Times New Roman" panose="02020603050405020304" pitchFamily="18"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560707489"/>
              </p:ext>
            </p:extLst>
          </p:nvPr>
        </p:nvGraphicFramePr>
        <p:xfrm>
          <a:off x="457200" y="1905000"/>
          <a:ext cx="8229600" cy="4450080"/>
        </p:xfrm>
        <a:graphic>
          <a:graphicData uri="http://schemas.openxmlformats.org/drawingml/2006/table">
            <a:tbl>
              <a:tblPr firstRow="1" bandRow="1">
                <a:tableStyleId>{073A0DAA-6AF3-43AB-8588-CEC1D06C72B9}</a:tableStyleId>
              </a:tblPr>
              <a:tblGrid>
                <a:gridCol w="2743200"/>
                <a:gridCol w="2743200"/>
                <a:gridCol w="2743200"/>
              </a:tblGrid>
              <a:tr h="370840">
                <a:tc>
                  <a:txBody>
                    <a:bodyPr/>
                    <a:lstStyle/>
                    <a:p>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Performance Measure</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2011 Evaluation</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2012-2014 Evaluation</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1</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4.0</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2</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3.8</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3</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3.6</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4.0</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5</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4.0</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6</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3.6</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7</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4.0</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8</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2.6</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9</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2.8</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ctr"/>
                      <a:r>
                        <a:rPr lang="en-US" b="1" dirty="0" smtClean="0">
                          <a:effectLst/>
                          <a:latin typeface="Times New Roman" panose="02020603050405020304" pitchFamily="18" charset="0"/>
                          <a:cs typeface="Times New Roman" panose="02020603050405020304" pitchFamily="18" charset="0"/>
                        </a:rPr>
                        <a:t>10</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3.0</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4</a:t>
                      </a:r>
                      <a:endParaRPr lang="en-US" b="1" dirty="0">
                        <a:effectLst/>
                        <a:latin typeface="Times New Roman" panose="02020603050405020304" pitchFamily="18" charset="0"/>
                        <a:cs typeface="Times New Roman" panose="02020603050405020304" pitchFamily="18" charset="0"/>
                      </a:endParaRPr>
                    </a:p>
                  </a:txBody>
                  <a:tcPr/>
                </a:tc>
              </a:tr>
              <a:tr h="370840">
                <a:tc>
                  <a:txBody>
                    <a:bodyPr/>
                    <a:lstStyle/>
                    <a:p>
                      <a:pPr algn="r"/>
                      <a:r>
                        <a:rPr lang="en-US" b="1" dirty="0" smtClean="0">
                          <a:effectLst/>
                          <a:latin typeface="Times New Roman" panose="02020603050405020304" pitchFamily="18" charset="0"/>
                          <a:cs typeface="Times New Roman" panose="02020603050405020304" pitchFamily="18" charset="0"/>
                        </a:rPr>
                        <a:t>Totals</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35.4</a:t>
                      </a:r>
                      <a:endParaRPr lang="en-US" b="1" dirty="0">
                        <a:effectLst/>
                        <a:latin typeface="Times New Roman" panose="02020603050405020304" pitchFamily="18" charset="0"/>
                        <a:cs typeface="Times New Roman" panose="02020603050405020304" pitchFamily="18" charset="0"/>
                      </a:endParaRPr>
                    </a:p>
                  </a:txBody>
                  <a:tcPr/>
                </a:tc>
                <a:tc>
                  <a:txBody>
                    <a:bodyPr/>
                    <a:lstStyle/>
                    <a:p>
                      <a:pPr algn="ctr"/>
                      <a:r>
                        <a:rPr lang="en-US" b="1" dirty="0" smtClean="0">
                          <a:effectLst/>
                          <a:latin typeface="Times New Roman" panose="02020603050405020304" pitchFamily="18" charset="0"/>
                          <a:cs typeface="Times New Roman" panose="02020603050405020304" pitchFamily="18" charset="0"/>
                        </a:rPr>
                        <a:t>38</a:t>
                      </a:r>
                      <a:endParaRPr lang="en-US" b="1" dirty="0">
                        <a:effectLst/>
                        <a:latin typeface="Times New Roman" panose="02020603050405020304" pitchFamily="18" charset="0"/>
                        <a:cs typeface="Times New Roman" panose="02020603050405020304" pitchFamily="18" charset="0"/>
                      </a:endParaRPr>
                    </a:p>
                  </a:txBody>
                  <a:tcPr/>
                </a:tc>
              </a:tr>
            </a:tbl>
          </a:graphicData>
        </a:graphic>
      </p:graphicFrame>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4102305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lnSpcReduction="100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2</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Describe </a:t>
            </a:r>
            <a:r>
              <a:rPr lang="en-US" sz="2400" b="1" dirty="0">
                <a:latin typeface="Times New Roman" panose="02020603050405020304" pitchFamily="18" charset="0"/>
                <a:cs typeface="Times New Roman" panose="02020603050405020304" pitchFamily="18" charset="0"/>
              </a:rPr>
              <a:t>the </a:t>
            </a:r>
            <a:r>
              <a:rPr lang="en-US" sz="2400" b="1" dirty="0" smtClean="0">
                <a:latin typeface="Times New Roman" panose="02020603050405020304" pitchFamily="18" charset="0"/>
                <a:cs typeface="Times New Roman" panose="02020603050405020304" pitchFamily="18" charset="0"/>
              </a:rPr>
              <a:t>monitoring/evaluation </a:t>
            </a:r>
            <a:r>
              <a:rPr lang="en-US" sz="2400" b="1" dirty="0">
                <a:latin typeface="Times New Roman" panose="02020603050405020304" pitchFamily="18" charset="0"/>
                <a:cs typeface="Times New Roman" panose="02020603050405020304" pitchFamily="18" charset="0"/>
              </a:rPr>
              <a:t>plan being used to measure success in achieving the expected conservation </a:t>
            </a:r>
            <a:r>
              <a:rPr lang="en-US" sz="2400" b="1" dirty="0" smtClean="0">
                <a:latin typeface="Times New Roman" panose="02020603050405020304" pitchFamily="18" charset="0"/>
                <a:cs typeface="Times New Roman" panose="02020603050405020304" pitchFamily="18" charset="0"/>
              </a:rPr>
              <a:t>outcomes </a:t>
            </a:r>
            <a:r>
              <a:rPr lang="en-US" sz="2400" b="1" dirty="0">
                <a:latin typeface="Times New Roman" panose="02020603050405020304" pitchFamily="18" charset="0"/>
                <a:cs typeface="Times New Roman" panose="02020603050405020304" pitchFamily="18" charset="0"/>
              </a:rPr>
              <a:t>for each fish habitat conservation project listed under Performance Measure 1</a:t>
            </a:r>
            <a:r>
              <a:rPr lang="en-US" sz="2400" b="1" dirty="0" smtClean="0">
                <a:latin typeface="Times New Roman" panose="02020603050405020304" pitchFamily="18" charset="0"/>
                <a:cs typeface="Times New Roman" panose="02020603050405020304" pitchFamily="18" charset="0"/>
              </a:rPr>
              <a:t>.</a:t>
            </a:r>
          </a:p>
          <a:p>
            <a:pPr eaLnBrk="1" hangingPunct="1">
              <a:buClr>
                <a:schemeClr val="tx1"/>
              </a:buClr>
              <a:buSzPct val="80000"/>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90</a:t>
            </a:r>
            <a:r>
              <a:rPr lang="en-US" sz="2400" b="1" dirty="0">
                <a:latin typeface="Times New Roman" panose="02020603050405020304" pitchFamily="18" charset="0"/>
                <a:cs typeface="Times New Roman" panose="02020603050405020304" pitchFamily="18" charset="0"/>
              </a:rPr>
              <a:t>% or more of the fish habitat conservation projects have an effective monitoring/evaluation plan.</a:t>
            </a: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3</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101825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92500" lnSpcReduction="100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3</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Describe </a:t>
            </a:r>
            <a:r>
              <a:rPr lang="en-US" sz="2400" b="1" dirty="0">
                <a:latin typeface="Times New Roman" panose="02020603050405020304" pitchFamily="18" charset="0"/>
                <a:cs typeface="Times New Roman" panose="02020603050405020304" pitchFamily="18" charset="0"/>
              </a:rPr>
              <a:t>vulnerable fish habitat being protected or the causes of and processes influencing fish habitat decline that are being addressed by each fish habitat conservation project listed under Performance Measure </a:t>
            </a:r>
            <a:r>
              <a:rPr lang="en-US" sz="2400" b="1" dirty="0" smtClean="0">
                <a:latin typeface="Times New Roman" panose="02020603050405020304" pitchFamily="18" charset="0"/>
                <a:cs typeface="Times New Roman" panose="02020603050405020304" pitchFamily="18" charset="0"/>
              </a:rPr>
              <a:t>1.</a:t>
            </a:r>
          </a:p>
          <a:p>
            <a:pPr eaLnBrk="1" hangingPunct="1">
              <a:buClr>
                <a:schemeClr val="tx1"/>
              </a:buClr>
              <a:buSzPct val="80000"/>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90</a:t>
            </a:r>
            <a:r>
              <a:rPr lang="en-US" sz="2400" b="1" dirty="0">
                <a:latin typeface="Times New Roman" panose="02020603050405020304" pitchFamily="18" charset="0"/>
                <a:cs typeface="Times New Roman" panose="02020603050405020304" pitchFamily="18" charset="0"/>
              </a:rPr>
              <a:t>% or more of the fish habitat conservation projects clearly focus on protecting vulnerable fish habitats or addressing the causes/processes behind its decline .</a:t>
            </a: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4</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2167498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92500" lnSpcReduction="200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4</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For </a:t>
            </a:r>
            <a:r>
              <a:rPr lang="en-US" sz="2400" b="1" dirty="0">
                <a:latin typeface="Times New Roman" panose="02020603050405020304" pitchFamily="18" charset="0"/>
                <a:cs typeface="Times New Roman" panose="02020603050405020304" pitchFamily="18" charset="0"/>
              </a:rPr>
              <a:t>the fish habitat conservation projects listed under Performance Measure 1, what is the amount of NFHAP funds (i.e., US Fish and Wildlife Service NFHAP funds) allocated in support of these projects, and what is the total amount of funding from all other sources?</a:t>
            </a:r>
            <a:endParaRPr lang="en-US" sz="2400" b="1" dirty="0" smtClean="0">
              <a:latin typeface="Times New Roman" panose="02020603050405020304" pitchFamily="18" charset="0"/>
              <a:cs typeface="Times New Roman" panose="02020603050405020304" pitchFamily="18" charset="0"/>
            </a:endParaRPr>
          </a:p>
          <a:p>
            <a:pPr eaLnBrk="1" hangingPunct="1">
              <a:buClr>
                <a:schemeClr val="tx1"/>
              </a:buClr>
              <a:buSzPct val="80000"/>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 In </a:t>
            </a:r>
            <a:r>
              <a:rPr lang="en-US" sz="2400" b="1" dirty="0">
                <a:latin typeface="Times New Roman" panose="02020603050405020304" pitchFamily="18" charset="0"/>
                <a:cs typeface="Times New Roman" panose="02020603050405020304" pitchFamily="18" charset="0"/>
              </a:rPr>
              <a:t>aggregate, non-NFHAP funding </a:t>
            </a:r>
            <a:r>
              <a:rPr lang="en-US" sz="2400" b="1" dirty="0" smtClean="0">
                <a:latin typeface="Times New Roman" panose="02020603050405020304" pitchFamily="18" charset="0"/>
                <a:cs typeface="Times New Roman" panose="02020603050405020304" pitchFamily="18" charset="0"/>
              </a:rPr>
              <a:t>for </a:t>
            </a:r>
            <a:r>
              <a:rPr lang="en-US" sz="2400" b="1" dirty="0">
                <a:latin typeface="Times New Roman" panose="02020603050405020304" pitchFamily="18" charset="0"/>
                <a:cs typeface="Times New Roman" panose="02020603050405020304" pitchFamily="18" charset="0"/>
              </a:rPr>
              <a:t>these fish habitat conservation projects was more than 2.0 times higher than NFHAP </a:t>
            </a:r>
            <a:r>
              <a:rPr lang="en-US" sz="2400" b="1" dirty="0" smtClean="0">
                <a:latin typeface="Times New Roman" panose="02020603050405020304" pitchFamily="18" charset="0"/>
                <a:cs typeface="Times New Roman" panose="02020603050405020304" pitchFamily="18" charset="0"/>
              </a:rPr>
              <a:t>funding.</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4</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2875519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5</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Criteria </a:t>
            </a:r>
            <a:r>
              <a:rPr lang="en-US" sz="2400" b="1" dirty="0">
                <a:latin typeface="Times New Roman" panose="02020603050405020304" pitchFamily="18" charset="0"/>
                <a:cs typeface="Times New Roman" panose="02020603050405020304" pitchFamily="18" charset="0"/>
              </a:rPr>
              <a:t>your partnership currently uses to prioritize fish habitat conservation projects for </a:t>
            </a:r>
            <a:r>
              <a:rPr lang="en-US" sz="2400" b="1" dirty="0" smtClean="0">
                <a:latin typeface="Times New Roman" panose="02020603050405020304" pitchFamily="18" charset="0"/>
                <a:cs typeface="Times New Roman" panose="02020603050405020304" pitchFamily="18" charset="0"/>
              </a:rPr>
              <a:t>funding.</a:t>
            </a:r>
          </a:p>
          <a:p>
            <a:pPr eaLnBrk="1" hangingPunct="1">
              <a:buClr>
                <a:schemeClr val="tx1"/>
              </a:buClr>
              <a:buSzPct val="80000"/>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90</a:t>
            </a:r>
            <a:r>
              <a:rPr lang="en-US" sz="2400" b="1" dirty="0">
                <a:latin typeface="Times New Roman" panose="02020603050405020304" pitchFamily="18" charset="0"/>
                <a:cs typeface="Times New Roman" panose="02020603050405020304" pitchFamily="18" charset="0"/>
              </a:rPr>
              <a:t>% or more of the Board’s minimum benchmark set of criteria are being used by the partnership to prioritize fish habitat conservation projects for </a:t>
            </a:r>
            <a:r>
              <a:rPr lang="en-US" sz="2400" b="1" dirty="0" smtClean="0">
                <a:latin typeface="Times New Roman" panose="02020603050405020304" pitchFamily="18" charset="0"/>
                <a:cs typeface="Times New Roman" panose="02020603050405020304" pitchFamily="18" charset="0"/>
              </a:rPr>
              <a:t>funding.</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3</a:t>
            </a:r>
            <a:endParaRPr lang="en-US" b="1" dirty="0">
              <a:solidFill>
                <a:schemeClr val="accent1">
                  <a:lumMod val="20000"/>
                  <a:lumOff val="80000"/>
                </a:schemeClr>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41258610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85000" lnSpcReduction="200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6</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Describe </a:t>
            </a:r>
            <a:r>
              <a:rPr lang="en-US" sz="2400" b="1" dirty="0">
                <a:latin typeface="Times New Roman" panose="02020603050405020304" pitchFamily="18" charset="0"/>
                <a:cs typeface="Times New Roman" panose="02020603050405020304" pitchFamily="18" charset="0"/>
              </a:rPr>
              <a:t>the ways your partnership has engaged with neighboring/overlapping Fish Habitat Partnerships and/or other regional natural resource conservation entities during the past three years (2012-2014) and what these engagements produced for </a:t>
            </a:r>
            <a:r>
              <a:rPr lang="en-US" sz="2400" b="1" dirty="0" smtClean="0">
                <a:latin typeface="Times New Roman" panose="02020603050405020304" pitchFamily="18" charset="0"/>
                <a:cs typeface="Times New Roman" panose="02020603050405020304" pitchFamily="18" charset="0"/>
              </a:rPr>
              <a:t>outcomes.</a:t>
            </a:r>
          </a:p>
          <a:p>
            <a:pPr eaLnBrk="1" hangingPunct="1">
              <a:buClr>
                <a:schemeClr val="tx1"/>
              </a:buClr>
              <a:buSzPct val="80000"/>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engagement outcomes with neighboring/overlapping FHPs and/or other regional natural resource conservation entities improved the capacity for building awareness, improved the coordination of mutually beneficial activities, included generating collaboration that improved the delivery of a conservation action, and increased the geographic scale of a conservation </a:t>
            </a:r>
            <a:r>
              <a:rPr lang="en-US" sz="2400" b="1" dirty="0" smtClean="0">
                <a:latin typeface="Times New Roman" panose="02020603050405020304" pitchFamily="18" charset="0"/>
                <a:cs typeface="Times New Roman" panose="02020603050405020304" pitchFamily="18" charset="0"/>
              </a:rPr>
              <a:t>action.</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4</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2253503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925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7</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Describe </a:t>
            </a:r>
            <a:r>
              <a:rPr lang="en-US" sz="2400" b="1" dirty="0">
                <a:latin typeface="Times New Roman" panose="02020603050405020304" pitchFamily="18" charset="0"/>
                <a:cs typeface="Times New Roman" panose="02020603050405020304" pitchFamily="18" charset="0"/>
              </a:rPr>
              <a:t>how your partnership uses resource condition assessment and/or analysis results to determine your conservation priorities and to identify the actions they require. </a:t>
            </a: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4*</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partnership has further refined their conservation priorities and/or the actions they require through newly acquired resource condition assessment and/or analysis </a:t>
            </a:r>
            <a:r>
              <a:rPr lang="en-US" sz="2400" b="1" dirty="0" smtClean="0">
                <a:latin typeface="Times New Roman" panose="02020603050405020304" pitchFamily="18" charset="0"/>
                <a:cs typeface="Times New Roman" panose="02020603050405020304" pitchFamily="18" charset="0"/>
              </a:rPr>
              <a:t>results.</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3</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4442352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92500" lnSpcReduction="200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8</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Describe </a:t>
            </a:r>
            <a:r>
              <a:rPr lang="en-US" sz="2400" b="1" dirty="0">
                <a:latin typeface="Times New Roman" panose="02020603050405020304" pitchFamily="18" charset="0"/>
                <a:cs typeface="Times New Roman" panose="02020603050405020304" pitchFamily="18" charset="0"/>
              </a:rPr>
              <a:t>your partnership’s outreach activities aimed </a:t>
            </a:r>
            <a:r>
              <a:rPr lang="en-US" sz="2400" b="1" dirty="0" smtClean="0">
                <a:latin typeface="Times New Roman" panose="02020603050405020304" pitchFamily="18" charset="0"/>
                <a:cs typeface="Times New Roman" panose="02020603050405020304" pitchFamily="18" charset="0"/>
              </a:rPr>
              <a:t>at </a:t>
            </a:r>
            <a:r>
              <a:rPr lang="en-US" sz="2400" b="1" dirty="0">
                <a:latin typeface="Times New Roman" panose="02020603050405020304" pitchFamily="18" charset="0"/>
                <a:cs typeface="Times New Roman" panose="02020603050405020304" pitchFamily="18" charset="0"/>
              </a:rPr>
              <a:t>1) sharing information about your strategic priorities (i.e., geographic focus areas, habitat types, key stressors or impairments</a:t>
            </a:r>
            <a:r>
              <a:rPr lang="en-US" sz="2400" b="1" dirty="0" smtClean="0">
                <a:latin typeface="Times New Roman" panose="02020603050405020304" pitchFamily="18" charset="0"/>
                <a:cs typeface="Times New Roman" panose="02020603050405020304" pitchFamily="18" charset="0"/>
              </a:rPr>
              <a:t>); 2</a:t>
            </a:r>
            <a:r>
              <a:rPr lang="en-US" sz="2400" b="1" dirty="0">
                <a:latin typeface="Times New Roman" panose="02020603050405020304" pitchFamily="18" charset="0"/>
                <a:cs typeface="Times New Roman" panose="02020603050405020304" pitchFamily="18" charset="0"/>
              </a:rPr>
              <a:t>) building broader visibility among local and regional partners; 3) tailoring events to garner media coverage; and 4) strengthening relationships with policy-makers.</a:t>
            </a: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3*</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The partnership’s outreach did not entail activities aimed at strengthening relationships with policy-makers.</a:t>
            </a: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3</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3777713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anose="02020603050405020304" pitchFamily="18" charset="0"/>
                <a:cs typeface="Times New Roman" panose="02020603050405020304" pitchFamily="18" charset="0"/>
              </a:rPr>
              <a:t>EBTJV </a:t>
            </a:r>
            <a:r>
              <a:rPr lang="en-US" sz="3600" b="1" dirty="0" smtClean="0">
                <a:latin typeface="Times New Roman" panose="02020603050405020304" pitchFamily="18" charset="0"/>
                <a:cs typeface="Times New Roman" panose="02020603050405020304" pitchFamily="18" charset="0"/>
              </a:rPr>
              <a:t>Performance Evaluation</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2012-2014</a:t>
            </a:r>
            <a:endParaRPr lang="en-US" sz="3600" b="1" dirty="0">
              <a:latin typeface="Times New Roman" panose="02020603050405020304" pitchFamily="18" charset="0"/>
              <a:cs typeface="Times New Roman" panose="02020603050405020304" pitchFamily="18" charset="0"/>
            </a:endParaRPr>
          </a:p>
        </p:txBody>
      </p:sp>
      <p:sp>
        <p:nvSpPr>
          <p:cNvPr id="512003" name="Rectangle 3"/>
          <p:cNvSpPr>
            <a:spLocks noGrp="1" noChangeArrowheads="1"/>
          </p:cNvSpPr>
          <p:nvPr>
            <p:ph idx="1"/>
          </p:nvPr>
        </p:nvSpPr>
        <p:spPr/>
        <p:txBody>
          <a:bodyPr>
            <a:normAutofit fontScale="92500" lnSpcReduction="20000"/>
          </a:bodyPr>
          <a:lstStyle/>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Measure 9</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Describe </a:t>
            </a:r>
            <a:r>
              <a:rPr lang="en-US" sz="2400" b="1" dirty="0">
                <a:latin typeface="Times New Roman" panose="02020603050405020304" pitchFamily="18" charset="0"/>
                <a:cs typeface="Times New Roman" panose="02020603050405020304" pitchFamily="18" charset="0"/>
              </a:rPr>
              <a:t>the ways your partnership coordinated its aquatic resource data and regional assessment information with the NFHP Science and Data Committee during the past 3 years (2012-2014</a:t>
            </a:r>
            <a:r>
              <a:rPr lang="en-US" sz="2400" b="1" dirty="0" smtClean="0">
                <a:latin typeface="Times New Roman" panose="02020603050405020304" pitchFamily="18" charset="0"/>
                <a:cs typeface="Times New Roman" panose="02020603050405020304" pitchFamily="18" charset="0"/>
              </a:rPr>
              <a:t>).</a:t>
            </a: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EBTJV Performance score: 3*</a:t>
            </a:r>
            <a:br>
              <a:rPr lang="en-US" sz="2400" b="1" dirty="0" smtClean="0">
                <a:latin typeface="Times New Roman" panose="02020603050405020304" pitchFamily="18" charset="0"/>
                <a:cs typeface="Times New Roman" panose="02020603050405020304" pitchFamily="18" charset="0"/>
              </a:rPr>
            </a:b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partnership facilitated information exchange with the NFHP Science and Data Committee by providing regional data sets and conservation outcomes for integration into the NFHP National Assessment.</a:t>
            </a: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endParaRPr lang="en-US" sz="2400" b="1" dirty="0" smtClean="0">
              <a:latin typeface="Times New Roman" panose="02020603050405020304" pitchFamily="18" charset="0"/>
              <a:cs typeface="Times New Roman" panose="02020603050405020304" pitchFamily="18" charset="0"/>
            </a:endParaRPr>
          </a:p>
          <a:p>
            <a:pPr marL="0" indent="0" eaLnBrk="1" hangingPunct="1">
              <a:buClr>
                <a:schemeClr val="tx1"/>
              </a:buClr>
              <a:buSzPct val="80000"/>
              <a:buNone/>
              <a:defRPr/>
            </a:pPr>
            <a:r>
              <a:rPr lang="en-US" sz="2400" b="1" dirty="0" smtClean="0">
                <a:latin typeface="Times New Roman" panose="02020603050405020304" pitchFamily="18" charset="0"/>
                <a:cs typeface="Times New Roman" panose="02020603050405020304" pitchFamily="18" charset="0"/>
              </a:rPr>
              <a:t>FHP average score: 2</a:t>
            </a:r>
            <a:endParaRPr lang="en-US" b="1" dirty="0">
              <a:solidFill>
                <a:schemeClr val="accent1">
                  <a:lumMod val="20000"/>
                  <a:lumOff val="80000"/>
                </a:schemeClr>
              </a:solidFill>
            </a:endParaRPr>
          </a:p>
          <a:p>
            <a:pPr eaLnBrk="1" hangingPunct="1">
              <a:buClr>
                <a:schemeClr val="tx1"/>
              </a:buClr>
              <a:buSzPct val="80000"/>
              <a:defRPr/>
            </a:pPr>
            <a:endParaRPr lang="en-US" b="1" dirty="0" smtClean="0">
              <a:solidFill>
                <a:srgbClr val="FFFF00"/>
              </a:solidFill>
            </a:endParaRPr>
          </a:p>
        </p:txBody>
      </p:sp>
      <p:pic>
        <p:nvPicPr>
          <p:cNvPr id="21507" name="Picture 2"/>
          <p:cNvPicPr>
            <a:picLocks noChangeAspect="1" noChangeArrowheads="1"/>
          </p:cNvPicPr>
          <p:nvPr/>
        </p:nvPicPr>
        <p:blipFill>
          <a:blip r:embed="rId3"/>
          <a:srcRect/>
          <a:stretch>
            <a:fillRect/>
          </a:stretch>
        </p:blipFill>
        <p:spPr bwMode="auto">
          <a:xfrm>
            <a:off x="7924800" y="5867400"/>
            <a:ext cx="1066800" cy="768350"/>
          </a:xfrm>
          <a:prstGeom prst="rect">
            <a:avLst/>
          </a:prstGeom>
          <a:noFill/>
          <a:ln w="9525">
            <a:noFill/>
            <a:miter lim="800000"/>
            <a:headEnd/>
            <a:tailEnd/>
          </a:ln>
        </p:spPr>
      </p:pic>
    </p:spTree>
    <p:extLst>
      <p:ext uri="{BB962C8B-B14F-4D97-AF65-F5344CB8AC3E}">
        <p14:creationId xmlns:p14="http://schemas.microsoft.com/office/powerpoint/2010/main" val="923996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523</Words>
  <Application>Microsoft Office PowerPoint</Application>
  <PresentationFormat>On-screen Show (4:3)</PresentationFormat>
  <Paragraphs>127</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Ocean</vt:lpstr>
      <vt:lpstr>EBTJV Performance Evaluation 2012-2014</vt:lpstr>
      <vt:lpstr>EBTJV Performance Evaluation 2012-2014</vt:lpstr>
      <vt:lpstr>EBTJV Performance Evaluation 2012-2014</vt:lpstr>
      <vt:lpstr>EBTJV Performance Evaluation 2012-2014</vt:lpstr>
      <vt:lpstr>EBTJV Performance Evaluation 2012-2014</vt:lpstr>
      <vt:lpstr>EBTJV Performance Evaluation 2012-2014</vt:lpstr>
      <vt:lpstr>EBTJV Performance Evaluation 2012-2014</vt:lpstr>
      <vt:lpstr>EBTJV Performance Evaluation 2012-2014</vt:lpstr>
      <vt:lpstr>EBTJV Performance Evaluation 2012-2014</vt:lpstr>
      <vt:lpstr>EBTJV Performance Evaluation 2012-2014</vt:lpstr>
      <vt:lpstr>FHP Performance Evaluation 2012-2014</vt:lpstr>
      <vt:lpstr>FHP Performance Evaluation 2011 vs. 2012-2014</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Chesapeake Bay Program Brook Trout Management Strategy</dc:title>
  <dc:creator>Stephen</dc:creator>
  <cp:lastModifiedBy>Stephen</cp:lastModifiedBy>
  <cp:revision>30</cp:revision>
  <dcterms:created xsi:type="dcterms:W3CDTF">2015-09-10T16:43:42Z</dcterms:created>
  <dcterms:modified xsi:type="dcterms:W3CDTF">2015-09-25T21:51:52Z</dcterms:modified>
</cp:coreProperties>
</file>