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24"/>
  </p:notesMasterIdLst>
  <p:sldIdLst>
    <p:sldId id="354" r:id="rId2"/>
    <p:sldId id="287" r:id="rId3"/>
    <p:sldId id="277" r:id="rId4"/>
    <p:sldId id="263" r:id="rId5"/>
    <p:sldId id="296" r:id="rId6"/>
    <p:sldId id="289" r:id="rId7"/>
    <p:sldId id="288" r:id="rId8"/>
    <p:sldId id="359" r:id="rId9"/>
    <p:sldId id="298" r:id="rId10"/>
    <p:sldId id="355" r:id="rId11"/>
    <p:sldId id="330" r:id="rId12"/>
    <p:sldId id="303" r:id="rId13"/>
    <p:sldId id="282" r:id="rId14"/>
    <p:sldId id="300" r:id="rId15"/>
    <p:sldId id="299" r:id="rId16"/>
    <p:sldId id="301" r:id="rId17"/>
    <p:sldId id="360" r:id="rId18"/>
    <p:sldId id="357" r:id="rId19"/>
    <p:sldId id="356" r:id="rId20"/>
    <p:sldId id="358" r:id="rId21"/>
    <p:sldId id="271" r:id="rId22"/>
    <p:sldId id="273" r:id="rId23"/>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99"/>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22" autoAdjust="0"/>
    <p:restoredTop sz="72469" autoAdjust="0"/>
  </p:normalViewPr>
  <p:slideViewPr>
    <p:cSldViewPr>
      <p:cViewPr>
        <p:scale>
          <a:sx n="76" d="100"/>
          <a:sy n="76" d="100"/>
        </p:scale>
        <p:origin x="-994" y="1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4"/>
    </p:cViewPr>
  </p:sorterViewPr>
  <p:notesViewPr>
    <p:cSldViewPr>
      <p:cViewPr varScale="1">
        <p:scale>
          <a:sx n="60" d="100"/>
          <a:sy n="60" d="100"/>
        </p:scale>
        <p:origin x="-1722"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 Id="rId4" Type="http://schemas.openxmlformats.org/officeDocument/2006/relationships/image" Target="../media/image1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13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413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560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413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413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413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BA598B9-B1B3-4131-851D-A485227ABE0A}" type="slidenum">
              <a:rPr lang="en-US"/>
              <a:pPr>
                <a:defRPr/>
              </a:pPr>
              <a:t>‹#›</a:t>
            </a:fld>
            <a:endParaRPr lang="en-US"/>
          </a:p>
        </p:txBody>
      </p:sp>
    </p:spTree>
    <p:extLst>
      <p:ext uri="{BB962C8B-B14F-4D97-AF65-F5344CB8AC3E}">
        <p14:creationId xmlns:p14="http://schemas.microsoft.com/office/powerpoint/2010/main" val="161172239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p:spPr>
        <p:txBody>
          <a:bodyPr/>
          <a:lstStyle/>
          <a:p>
            <a:r>
              <a:rPr lang="en-US" dirty="0" smtClean="0"/>
              <a:t>This morning I will provide an overview of </a:t>
            </a:r>
            <a:r>
              <a:rPr lang="en-US" dirty="0" smtClean="0"/>
              <a:t>the </a:t>
            </a:r>
            <a:r>
              <a:rPr lang="en-US" dirty="0" smtClean="0"/>
              <a:t>Eastern Brook Trout Joint </a:t>
            </a:r>
            <a:r>
              <a:rPr lang="en-US" dirty="0" smtClean="0"/>
              <a:t>Venture </a:t>
            </a:r>
            <a:r>
              <a:rPr lang="en-US" dirty="0" smtClean="0"/>
              <a:t>– the organization, development, and participation of this fish habitat partnership; and I will highlight some of the accomplishments to date.</a:t>
            </a:r>
          </a:p>
        </p:txBody>
      </p:sp>
      <p:sp>
        <p:nvSpPr>
          <p:cNvPr id="26628" name="Slide Number Placeholder 3"/>
          <p:cNvSpPr>
            <a:spLocks noGrp="1"/>
          </p:cNvSpPr>
          <p:nvPr>
            <p:ph type="sldNum" sz="quarter" idx="5"/>
          </p:nvPr>
        </p:nvSpPr>
        <p:spPr>
          <a:noFill/>
        </p:spPr>
        <p:txBody>
          <a:bodyPr/>
          <a:lstStyle/>
          <a:p>
            <a:fld id="{A8169DA5-DB00-47DC-A17A-038EB1F19B5F}" type="slidenum">
              <a:rPr lang="en-US" smtClean="0"/>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eaLnBrk="1" hangingPunct="1">
              <a:defRPr/>
            </a:pPr>
            <a:r>
              <a:rPr lang="en-US" dirty="0" smtClean="0">
                <a:effectLst>
                  <a:outerShdw blurRad="38100" dist="38100" dir="2700000" algn="tl">
                    <a:srgbClr val="C0C0C0"/>
                  </a:outerShdw>
                </a:effectLst>
              </a:rPr>
              <a:t>The EBTJV began in 2003 and predates the NFHAP.  While the National Fish Habitat Action Plan was being formulated, fisheries leaders in the East had already begun to establish a joint venture partnership, with the focus centered on brook trout.  This is because the decline of wild brook trout has been documented throughout their contiguous eastern range and degraded habitat is largely responsible for this decline.  The Eastern Brook Trout Joint Venture (EBTJV) is a geographically focused, locally driven, and scientifically based effort to protect, restore and enhance aquatic habitat throughout the brook trout’s historic eastern range.</a:t>
            </a:r>
          </a:p>
          <a:p>
            <a:pPr eaLnBrk="1" hangingPunct="1">
              <a:defRPr/>
            </a:pPr>
            <a:endParaRPr lang="en-US" dirty="0" smtClean="0"/>
          </a:p>
        </p:txBody>
      </p:sp>
      <p:sp>
        <p:nvSpPr>
          <p:cNvPr id="27652" name="Slide Number Placeholder 3"/>
          <p:cNvSpPr>
            <a:spLocks noGrp="1"/>
          </p:cNvSpPr>
          <p:nvPr>
            <p:ph type="sldNum" sz="quarter" idx="5"/>
          </p:nvPr>
        </p:nvSpPr>
        <p:spPr>
          <a:noFill/>
        </p:spPr>
        <p:txBody>
          <a:bodyPr/>
          <a:lstStyle/>
          <a:p>
            <a:fld id="{E4D95F90-22FA-4779-B116-FCA29DB8981B}" type="slidenum">
              <a:rPr lang="en-US" smtClean="0"/>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54B657B2-1D4D-4E26-B94A-84E82A3E7931}" type="slidenum">
              <a:rPr lang="en-US" smtClean="0"/>
              <a:pPr/>
              <a:t>3</a:t>
            </a:fld>
            <a:endParaRPr lang="en-US"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r>
              <a:rPr lang="en-US" dirty="0" smtClean="0"/>
              <a:t>The principal goals of the EBTJV are: (1) conserve, enhance and restore brook trout populations that have been impacted by habitat modification, or other threats and disturbances;  </a:t>
            </a:r>
          </a:p>
          <a:p>
            <a:pPr eaLnBrk="1" hangingPunct="1"/>
            <a:endParaRPr lang="en-US" dirty="0" smtClean="0"/>
          </a:p>
          <a:p>
            <a:pPr eaLnBrk="1" hangingPunct="1"/>
            <a:r>
              <a:rPr lang="en-US" dirty="0" smtClean="0"/>
              <a:t>(2) encourage partnerships among management agencies and stakeholders to seek solutions to issues such as regional environmental and ecological threats; </a:t>
            </a:r>
          </a:p>
          <a:p>
            <a:pPr eaLnBrk="1" hangingPunct="1"/>
            <a:endParaRPr lang="en-US" dirty="0" smtClean="0"/>
          </a:p>
          <a:p>
            <a:pPr eaLnBrk="1" hangingPunct="1"/>
            <a:r>
              <a:rPr lang="en-US" dirty="0" smtClean="0"/>
              <a:t>(3) develop and implement outreach and educational programs to ensure public awareness of the challenges that face brook trout populations; and </a:t>
            </a:r>
          </a:p>
          <a:p>
            <a:pPr eaLnBrk="1" hangingPunct="1"/>
            <a:endParaRPr lang="en-US" dirty="0" smtClean="0"/>
          </a:p>
          <a:p>
            <a:pPr eaLnBrk="1" hangingPunct="1"/>
            <a:r>
              <a:rPr lang="en-US" dirty="0" smtClean="0"/>
              <a:t>(4) develop support for implementation of programs that perpetuate and restore brook trout throughout their historic range.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0642454-431D-4BB3-8B2E-B43CFB878920}" type="slidenum">
              <a:rPr lang="en-US" smtClean="0"/>
              <a:pPr/>
              <a:t>4</a:t>
            </a:fld>
            <a:endParaRPr lang="en-US"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r>
              <a:rPr lang="en-US" dirty="0" smtClean="0"/>
              <a:t>The EBTJV is a unique partnership between state and federal agencies, conservation organizations, academia, and scientific societies.  Currently, there are 30 partners who have officially signed a Memorandum of Understanding, which includes 16 state fish and wildlife agencies, 6 federal agencies, 7 non-governmental organizations and 1 academic institution. This cadre of partners continues to grow with three more NGOs requesting to sign MOUs this past month.</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32138C96-4A23-4860-A58F-438356675E64}" type="slidenum">
              <a:rPr lang="en-US" smtClean="0"/>
              <a:pPr/>
              <a:t>5</a:t>
            </a:fld>
            <a:endParaRPr lang="en-US" smtClean="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r>
              <a:rPr lang="en-US" sz="1600" dirty="0" smtClean="0"/>
              <a:t>The initial undertaking of the EBTJV Partnership was to conduct a range-wide assessment of the status of brook trout on a sub-watershed basis. This was done in partnership with the 17 states, the US Forest Service, and Trout Unlimited.</a:t>
            </a:r>
          </a:p>
          <a:p>
            <a:pPr eaLnBrk="1" hangingPunct="1"/>
            <a:endParaRPr lang="en-US" sz="1600" dirty="0" smtClean="0"/>
          </a:p>
          <a:p>
            <a:pPr eaLnBrk="1" hangingPunct="1"/>
            <a:r>
              <a:rPr lang="en-US" sz="1600" dirty="0" smtClean="0"/>
              <a:t>This map represents the status after a predictive model was applied to the range.</a:t>
            </a:r>
          </a:p>
          <a:p>
            <a:pPr eaLnBrk="1" hangingPunct="1"/>
            <a:endParaRPr lang="en-US" sz="1600" dirty="0" smtClean="0"/>
          </a:p>
          <a:p>
            <a:pPr eaLnBrk="1" hangingPunct="1"/>
            <a:r>
              <a:rPr lang="en-US" sz="1600" dirty="0" smtClean="0"/>
              <a:t>As expected, brook trout populations are somewhat more secure in the northern part of their range, with a few pockets f intact populations in Pennsylvania, Virginia, and West Virginia. </a:t>
            </a:r>
          </a:p>
          <a:p>
            <a:pPr eaLnBrk="1" hangingPunct="1"/>
            <a:endParaRPr lang="en-US" sz="1600" dirty="0" smtClean="0"/>
          </a:p>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pPr eaLnBrk="1" hangingPunct="1"/>
            <a:r>
              <a:rPr lang="en-US" dirty="0" smtClean="0"/>
              <a:t>The EBTJV developed its Conservation Strategy using the findings from the </a:t>
            </a:r>
            <a:r>
              <a:rPr lang="en-US" dirty="0" err="1" smtClean="0"/>
              <a:t>rangewide</a:t>
            </a:r>
            <a:r>
              <a:rPr lang="en-US" dirty="0" smtClean="0"/>
              <a:t> status and threats assessment, which served as the foundation for the partnership’s vision, goals, objectives, strategies, procedures and guidelines contained within the Conservation Strategy. </a:t>
            </a:r>
          </a:p>
        </p:txBody>
      </p:sp>
      <p:sp>
        <p:nvSpPr>
          <p:cNvPr id="31748" name="Slide Number Placeholder 3"/>
          <p:cNvSpPr>
            <a:spLocks noGrp="1"/>
          </p:cNvSpPr>
          <p:nvPr>
            <p:ph type="sldNum" sz="quarter" idx="5"/>
          </p:nvPr>
        </p:nvSpPr>
        <p:spPr>
          <a:noFill/>
        </p:spPr>
        <p:txBody>
          <a:bodyPr/>
          <a:lstStyle/>
          <a:p>
            <a:fld id="{DE52C269-148F-4007-BC90-AC3CBCE85C65}" type="slidenum">
              <a:rPr lang="en-US" smtClean="0"/>
              <a:pPr/>
              <a:t>6</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p:spPr>
        <p:txBody>
          <a:bodyPr/>
          <a:lstStyle/>
          <a:p>
            <a:pPr eaLnBrk="1" hangingPunct="1"/>
            <a:r>
              <a:rPr lang="en-US" dirty="0" smtClean="0"/>
              <a:t>While the partnership’s initial vision centered on brook trout status, this amended, and current, vision provides added focus to the habitats that support coldwater systems and brook trout populations.</a:t>
            </a:r>
          </a:p>
        </p:txBody>
      </p:sp>
      <p:sp>
        <p:nvSpPr>
          <p:cNvPr id="32772" name="Slide Number Placeholder 3"/>
          <p:cNvSpPr>
            <a:spLocks noGrp="1"/>
          </p:cNvSpPr>
          <p:nvPr>
            <p:ph type="sldNum" sz="quarter" idx="5"/>
          </p:nvPr>
        </p:nvSpPr>
        <p:spPr>
          <a:noFill/>
        </p:spPr>
        <p:txBody>
          <a:bodyPr/>
          <a:lstStyle/>
          <a:p>
            <a:fld id="{6102EDF3-FA2E-4B71-A10A-F34CD7D9C8EE}" type="slidenum">
              <a:rPr lang="en-US" smtClean="0"/>
              <a:pPr/>
              <a:t>7</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D572BC9D-1BC8-4256-8105-39C80CDABB2D}" type="slidenum">
              <a:rPr lang="en-US" smtClean="0"/>
              <a:pPr/>
              <a:t>8</a:t>
            </a:fld>
            <a:endParaRPr lang="en-US"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smtClean="0"/>
              <a:t>The Eastern Brook Trout Conservation Strategy is centered on 4 scales, or levels of action.  The four conservation goals, in combination with </a:t>
            </a:r>
            <a:r>
              <a:rPr lang="en-US" u="sng" smtClean="0"/>
              <a:t>five range-wide objectives</a:t>
            </a:r>
            <a:r>
              <a:rPr lang="en-US" smtClean="0"/>
              <a:t> were developed to guide activities at more focused scales.  Regional teams, led by state fisheries agencies, are responsible for identifying focus areas, setting measurable objectives, and determining preferred approaches that contribute to the range-wide goals at the regional level. </a:t>
            </a:r>
            <a:r>
              <a:rPr lang="en-US" u="sng" smtClean="0"/>
              <a:t>State-level action plans</a:t>
            </a:r>
            <a:r>
              <a:rPr lang="en-US" smtClean="0"/>
              <a:t> are an essential element of the Conservation Strategy, as each action plan identifies the specific goals and strategies needed for brook trout conservation within that state and also contribute to the regional objectives  Each state-level conservation strategy was developed around five focus areas: assessment, protection, restoration/enhancement, outreach, and recreational fishing.  Local partnerships play a critical role in developing and implementing on-the-ground projects that support the objectives outlined by the states in conjunction with working with EBTJV partners to secure resources needed to complete these projects.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A8719E20-5CE1-4808-9826-C2EB1D68748D}" type="slidenum">
              <a:rPr lang="en-US" smtClean="0"/>
              <a:pPr/>
              <a:t>9</a:t>
            </a:fld>
            <a:endParaRPr lang="en-US"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en-US" smtClean="0"/>
              <a:t>The first of the range-wide objectives is to maintain the watersheds that contain intact populations of wild brook trout.  At the regional scale, the intent is to protect the “best of the best” of the brook trout watersheds.</a:t>
            </a:r>
          </a:p>
          <a:p>
            <a:pPr eaLnBrk="1" hangingPunct="1"/>
            <a:r>
              <a:rPr lang="en-US" smtClean="0"/>
              <a:t>The second range-wide objective is to establish self-sustaining brook trout populations in 10% of the watersheds where they are known to have been extirpated.</a:t>
            </a:r>
          </a:p>
          <a:p>
            <a:pPr eaLnBrk="1" hangingPunct="1"/>
            <a:r>
              <a:rPr lang="en-US" smtClean="0"/>
              <a:t>The third range-wide objective is to strengthen the wild brook trout populations in 30% of the watersheds where they are currently present.  The EBTJV partners recognize that this objective may be the most difficult to attain given the current resource investment levels.  Wholesale, landscape change of this magnitude will require a significant increase in the level of funding resources in order to accomplish this objective.</a:t>
            </a:r>
          </a:p>
          <a:p>
            <a:pPr eaLnBrk="1" hangingPunct="1"/>
            <a:r>
              <a:rPr lang="en-US" smtClean="0"/>
              <a:t>The fourth range-wide objective is to curb wild brook trout population declines while the fifth objective is to determine the status of wild brook trout populations in those watersheds where data are lacking to confirm brook trout status.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p:spPr>
        <p:txBody>
          <a:bodyPr/>
          <a:lstStyle/>
          <a:p>
            <a:r>
              <a:rPr lang="en-US" smtClean="0"/>
              <a:t>8 Regional Habitat Objectives were further developed to help guide efforts.</a:t>
            </a:r>
          </a:p>
        </p:txBody>
      </p:sp>
      <p:sp>
        <p:nvSpPr>
          <p:cNvPr id="35844" name="Slide Number Placeholder 3"/>
          <p:cNvSpPr>
            <a:spLocks noGrp="1"/>
          </p:cNvSpPr>
          <p:nvPr>
            <p:ph type="sldNum" sz="quarter" idx="5"/>
          </p:nvPr>
        </p:nvSpPr>
        <p:spPr>
          <a:noFill/>
        </p:spPr>
        <p:txBody>
          <a:bodyPr/>
          <a:lstStyle/>
          <a:p>
            <a:fld id="{15FE189D-8EF8-41AB-8947-7DE40EA80F03}" type="slidenum">
              <a:rPr lang="en-US" smtClean="0"/>
              <a:pPr/>
              <a:t>10</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p:spPr>
        <p:txBody>
          <a:bodyPr/>
          <a:lstStyle/>
          <a:p>
            <a:r>
              <a:rPr lang="en-US" smtClean="0"/>
              <a:t>8 Regional Habitat Objectives</a:t>
            </a:r>
          </a:p>
        </p:txBody>
      </p:sp>
      <p:sp>
        <p:nvSpPr>
          <p:cNvPr id="36868" name="Slide Number Placeholder 3"/>
          <p:cNvSpPr>
            <a:spLocks noGrp="1"/>
          </p:cNvSpPr>
          <p:nvPr>
            <p:ph type="sldNum" sz="quarter" idx="5"/>
          </p:nvPr>
        </p:nvSpPr>
        <p:spPr>
          <a:noFill/>
        </p:spPr>
        <p:txBody>
          <a:bodyPr/>
          <a:lstStyle/>
          <a:p>
            <a:fld id="{AA9CBC29-7E8A-4986-AF7B-EFDF8D9A4B1F}" type="slidenum">
              <a:rPr lang="en-US" smtClean="0"/>
              <a:pPr/>
              <a:t>11</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r>
              <a:rPr lang="en-US" smtClean="0"/>
              <a:t>The third level of conservation strategies is at the state level.  Of the 17 states within the historical range of brook trout, to date, 12 have completed state-level conservation action plans for brook trout. These state-level brook trout conservation plans identify priorities for habitat protection, assessment, outreach / communication, population restoration / enhancement and recreational fishing.</a:t>
            </a:r>
          </a:p>
        </p:txBody>
      </p:sp>
      <p:sp>
        <p:nvSpPr>
          <p:cNvPr id="37892" name="Slide Number Placeholder 3"/>
          <p:cNvSpPr>
            <a:spLocks noGrp="1"/>
          </p:cNvSpPr>
          <p:nvPr>
            <p:ph type="sldNum" sz="quarter" idx="5"/>
          </p:nvPr>
        </p:nvSpPr>
        <p:spPr>
          <a:noFill/>
        </p:spPr>
        <p:txBody>
          <a:bodyPr/>
          <a:lstStyle/>
          <a:p>
            <a:fld id="{F3777415-C424-4840-9172-4450EE83A70D}" type="slidenum">
              <a:rPr lang="en-US" smtClean="0"/>
              <a:pPr/>
              <a:t>12</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7CDE51DE-0451-46B8-9821-046649CDC57A}" type="slidenum">
              <a:rPr lang="en-US" smtClean="0"/>
              <a:pPr/>
              <a:t>13</a:t>
            </a:fld>
            <a:endParaRPr lang="en-US"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r>
              <a:rPr lang="en-US" smtClean="0"/>
              <a:t>The EBTJV’s Steering Committee is the decision-making body for this partnership and it has oversight responsibility for all EBTJV activities. The activities of the Steering Committee directly support the Eastern Brook Trout Conservation Strategy Action Plan, identifies the planning, implementation, and evaluation processes for this partnership.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F0FF62B3-6E95-4FFB-82C2-6F90E4D2B349}" type="slidenum">
              <a:rPr lang="en-US" smtClean="0"/>
              <a:pPr/>
              <a:t>14</a:t>
            </a:fld>
            <a:endParaRPr lang="en-US"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2CDE1C7B-602B-49CD-B57D-40FB409A0458}" type="slidenum">
              <a:rPr lang="en-US" smtClean="0"/>
              <a:pPr/>
              <a:t>15</a:t>
            </a:fld>
            <a:endParaRPr lang="en-US"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US" smtClean="0"/>
              <a:t>Brief mention of the roles of each</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9CA58645-76C8-43CF-861E-58B218BF58F6}" type="slidenum">
              <a:rPr lang="en-US" smtClean="0"/>
              <a:pPr/>
              <a:t>16</a:t>
            </a:fld>
            <a:endParaRPr lang="en-US"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dirty="0" smtClean="0"/>
              <a:t>Partnerships</a:t>
            </a:r>
            <a:r>
              <a:rPr lang="en-US" baseline="0" dirty="0" smtClean="0"/>
              <a:t> &amp; Project Leveraging  = </a:t>
            </a:r>
            <a:r>
              <a:rPr lang="en-US" baseline="0" dirty="0" smtClean="0"/>
              <a:t>Partner Ratio &amp; Types </a:t>
            </a:r>
            <a:r>
              <a:rPr lang="en-US" baseline="0" dirty="0" smtClean="0"/>
              <a:t>of </a:t>
            </a:r>
            <a:r>
              <a:rPr lang="en-US" baseline="0" dirty="0" smtClean="0"/>
              <a:t>Partners</a:t>
            </a:r>
            <a:endParaRPr lang="en-US" baseline="0" dirty="0" smtClean="0"/>
          </a:p>
          <a:p>
            <a:pPr eaLnBrk="1" hangingPunct="1"/>
            <a:r>
              <a:rPr lang="en-US" baseline="0" dirty="0" smtClean="0"/>
              <a:t>Technical Design = Best </a:t>
            </a:r>
            <a:r>
              <a:rPr lang="en-US" baseline="0" dirty="0" err="1" smtClean="0"/>
              <a:t>Judgement</a:t>
            </a:r>
            <a:r>
              <a:rPr lang="en-US" baseline="0" dirty="0" smtClean="0"/>
              <a:t> </a:t>
            </a:r>
            <a:r>
              <a:rPr lang="en-US" baseline="0" dirty="0" smtClean="0"/>
              <a:t>of </a:t>
            </a:r>
            <a:r>
              <a:rPr lang="en-US" baseline="0" dirty="0" smtClean="0"/>
              <a:t>Project Review Team</a:t>
            </a:r>
            <a:endParaRPr lang="en-US" baseline="0" dirty="0" smtClean="0"/>
          </a:p>
          <a:p>
            <a:pPr eaLnBrk="1" hangingPunct="1"/>
            <a:r>
              <a:rPr lang="en-US" baseline="0" dirty="0" smtClean="0"/>
              <a:t>CSP = </a:t>
            </a:r>
            <a:r>
              <a:rPr lang="en-US" baseline="0" dirty="0" smtClean="0"/>
              <a:t>Permanent Protection</a:t>
            </a:r>
            <a:r>
              <a:rPr lang="en-US" baseline="0" dirty="0" smtClean="0"/>
              <a:t>, </a:t>
            </a:r>
            <a:r>
              <a:rPr lang="en-US" baseline="0" dirty="0" smtClean="0"/>
              <a:t>Subwatershed Priority Score</a:t>
            </a:r>
            <a:r>
              <a:rPr lang="en-US" baseline="0" dirty="0" smtClean="0"/>
              <a:t>, other </a:t>
            </a:r>
            <a:r>
              <a:rPr lang="en-US" baseline="0" dirty="0" smtClean="0"/>
              <a:t>Species that might benefit</a:t>
            </a:r>
            <a:endParaRPr lang="en-US" baseline="0" dirty="0" smtClean="0"/>
          </a:p>
          <a:p>
            <a:pPr eaLnBrk="1" hangingPunct="1"/>
            <a:r>
              <a:rPr lang="en-US" baseline="0" dirty="0" smtClean="0"/>
              <a:t>Project Planning &amp; Success = </a:t>
            </a:r>
            <a:r>
              <a:rPr lang="en-US" baseline="0" dirty="0" smtClean="0"/>
              <a:t>Is the Root Cause </a:t>
            </a:r>
            <a:r>
              <a:rPr lang="en-US" baseline="0" dirty="0" smtClean="0"/>
              <a:t>of </a:t>
            </a:r>
            <a:r>
              <a:rPr lang="en-US" baseline="0" dirty="0" smtClean="0"/>
              <a:t>Project Addressed.  Probability of Success.</a:t>
            </a:r>
            <a:endParaRPr lang="en-US" baseline="0" dirty="0" smtClean="0"/>
          </a:p>
          <a:p>
            <a:pPr eaLnBrk="1" hangingPunct="1"/>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9CA58645-76C8-43CF-861E-58B218BF58F6}" type="slidenum">
              <a:rPr lang="en-US" smtClean="0"/>
              <a:pPr/>
              <a:t>17</a:t>
            </a:fld>
            <a:endParaRPr lang="en-US"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Read highlights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p:spPr>
        <p:txBody>
          <a:bodyPr/>
          <a:lstStyle/>
          <a:p>
            <a:r>
              <a:rPr lang="en-US" dirty="0" smtClean="0"/>
              <a:t>For the past 7 years, EBTJV has funds projects with National Fish Habitat Partnership funds via the USFWS.  We have averaged 5 – 6 partners per project with several projects eliciting the assistance of 10 partners to undertake.</a:t>
            </a:r>
          </a:p>
        </p:txBody>
      </p:sp>
      <p:sp>
        <p:nvSpPr>
          <p:cNvPr id="43012" name="Slide Number Placeholder 3"/>
          <p:cNvSpPr>
            <a:spLocks noGrp="1"/>
          </p:cNvSpPr>
          <p:nvPr>
            <p:ph type="sldNum" sz="quarter" idx="5"/>
          </p:nvPr>
        </p:nvSpPr>
        <p:spPr>
          <a:noFill/>
        </p:spPr>
        <p:txBody>
          <a:bodyPr/>
          <a:lstStyle/>
          <a:p>
            <a:fld id="{B3F8FEF7-1011-4FC9-A186-96616DD88D7F}" type="slidenum">
              <a:rPr lang="en-US" smtClean="0"/>
              <a:pPr/>
              <a:t>18</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r>
              <a:rPr lang="en-US" dirty="0" smtClean="0"/>
              <a:t>During the seven years of EBTJV projects, there have been 200 unique partners with participation from a variety of types of organizations.</a:t>
            </a:r>
          </a:p>
          <a:p>
            <a:endParaRPr lang="en-US" dirty="0" smtClean="0"/>
          </a:p>
          <a:p>
            <a:r>
              <a:rPr lang="en-US" dirty="0" smtClean="0"/>
              <a:t>Local agencies include county, municipal and town levels.</a:t>
            </a:r>
          </a:p>
          <a:p>
            <a:endParaRPr lang="en-US" dirty="0" smtClean="0"/>
          </a:p>
          <a:p>
            <a:r>
              <a:rPr lang="en-US" dirty="0" smtClean="0"/>
              <a:t>Included as non-governmental organizations, for example, are the various watershed councils and alliances, land trusts and Trout Unlimited Chapters</a:t>
            </a:r>
          </a:p>
          <a:p>
            <a:endParaRPr lang="en-US" dirty="0" smtClean="0"/>
          </a:p>
          <a:p>
            <a:r>
              <a:rPr lang="en-US" dirty="0" smtClean="0"/>
              <a:t>Academic institutions vary from Yale School of Forestry to Schuylkill Valley High School  (pronounced School Kill)</a:t>
            </a:r>
          </a:p>
          <a:p>
            <a:endParaRPr lang="en-US" dirty="0" smtClean="0"/>
          </a:p>
          <a:p>
            <a:r>
              <a:rPr lang="en-US" dirty="0" smtClean="0"/>
              <a:t>All our partners bring a variety of expertise, technical skills, muscle-power, and funding.</a:t>
            </a:r>
          </a:p>
        </p:txBody>
      </p:sp>
      <p:sp>
        <p:nvSpPr>
          <p:cNvPr id="44036" name="Slide Number Placeholder 3"/>
          <p:cNvSpPr>
            <a:spLocks noGrp="1"/>
          </p:cNvSpPr>
          <p:nvPr>
            <p:ph type="sldNum" sz="quarter" idx="5"/>
          </p:nvPr>
        </p:nvSpPr>
        <p:spPr>
          <a:noFill/>
        </p:spPr>
        <p:txBody>
          <a:bodyPr/>
          <a:lstStyle/>
          <a:p>
            <a:fld id="{F26BD436-0CDA-4DB0-ABAB-8346A3C517FD}" type="slidenum">
              <a:rPr lang="en-US" smtClean="0"/>
              <a:pPr/>
              <a:t>19</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p:spPr>
        <p:txBody>
          <a:bodyPr/>
          <a:lstStyle/>
          <a:p>
            <a:r>
              <a:rPr lang="en-US" smtClean="0"/>
              <a:t>As I mentioned earlier, we are tracking our progress at the regional objective level.  Here is an example of some of the progress that we are making.</a:t>
            </a:r>
          </a:p>
        </p:txBody>
      </p:sp>
      <p:sp>
        <p:nvSpPr>
          <p:cNvPr id="45060" name="Slide Number Placeholder 3"/>
          <p:cNvSpPr>
            <a:spLocks noGrp="1"/>
          </p:cNvSpPr>
          <p:nvPr>
            <p:ph type="sldNum" sz="quarter" idx="5"/>
          </p:nvPr>
        </p:nvSpPr>
        <p:spPr>
          <a:noFill/>
        </p:spPr>
        <p:txBody>
          <a:bodyPr/>
          <a:lstStyle/>
          <a:p>
            <a:fld id="{52DD78A2-9FAE-444D-91F6-3621157D513B}" type="slidenum">
              <a:rPr lang="en-US" smtClean="0"/>
              <a:pPr/>
              <a:t>20</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DD6A79D1-19CB-4408-B473-ECF5DD3D51B9}" type="slidenum">
              <a:rPr lang="en-US" smtClean="0"/>
              <a:pPr/>
              <a:t>21</a:t>
            </a:fld>
            <a:endParaRPr lang="en-US"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dirty="0" smtClean="0"/>
              <a:t>I am sure that you will agree with me that the EBJTV is an active and effective partnership</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11C453B3-A0AE-4BA6-AE4B-02E109D05CE6}" type="slidenum">
              <a:rPr lang="en-US" smtClean="0"/>
              <a:pPr/>
              <a:t>22</a:t>
            </a:fld>
            <a:endParaRPr lang="en-US"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mtClean="0"/>
              <a:t>For more detailed information about the Eastern Trout Joint Venture, please visit the partnership’s web site.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9525 h 1912"/>
              <a:gd name="T4" fmla="*/ 0 w 1588"/>
              <a:gd name="T5" fmla="*/ 9525 h 1912"/>
              <a:gd name="T6" fmla="*/ 0 w 1588"/>
              <a:gd name="T7" fmla="*/ 95250 h 1912"/>
              <a:gd name="T8" fmla="*/ 0 w 1588"/>
              <a:gd name="T9" fmla="*/ 3035300 h 1912"/>
              <a:gd name="T10" fmla="*/ 0 w 1588"/>
              <a:gd name="T11" fmla="*/ 3035300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w="9525">
            <a:noFill/>
            <a:round/>
            <a:headEnd/>
            <a:tailEnd/>
          </a:ln>
        </p:spPr>
        <p:txBody>
          <a:bodyPr/>
          <a:lstStyle/>
          <a:p>
            <a:endParaRPr lang="en-US"/>
          </a:p>
        </p:txBody>
      </p:sp>
      <p:sp>
        <p:nvSpPr>
          <p:cNvPr id="515074"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en-US"/>
              <a:t>Click to edit Master title style</a:t>
            </a:r>
          </a:p>
        </p:txBody>
      </p:sp>
      <p:sp>
        <p:nvSpPr>
          <p:cNvPr id="515075"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endParaRPr lang="en-US"/>
          </a:p>
        </p:txBody>
      </p:sp>
      <p:sp>
        <p:nvSpPr>
          <p:cNvPr id="6" name="Rectangle 6"/>
          <p:cNvSpPr>
            <a:spLocks noGrp="1" noChangeArrowheads="1"/>
          </p:cNvSpPr>
          <p:nvPr>
            <p:ph type="sldNum" sz="quarter" idx="11"/>
          </p:nvPr>
        </p:nvSpPr>
        <p:spPr/>
        <p:txBody>
          <a:bodyPr/>
          <a:lstStyle>
            <a:lvl1pPr>
              <a:defRPr/>
            </a:lvl1pPr>
          </a:lstStyle>
          <a:p>
            <a:pPr>
              <a:defRPr/>
            </a:pPr>
            <a:fld id="{98BC9C8D-6D27-434D-99AC-1CF968947605}" type="slidenum">
              <a:rPr lang="en-US"/>
              <a:pPr>
                <a:defRPr/>
              </a:pPr>
              <a:t>‹#›</a:t>
            </a:fld>
            <a:endParaRPr lang="en-US"/>
          </a:p>
        </p:txBody>
      </p:sp>
      <p:sp>
        <p:nvSpPr>
          <p:cNvPr id="7" name="Rectangle 7"/>
          <p:cNvSpPr>
            <a:spLocks noGrp="1" noChangeArrowheads="1"/>
          </p:cNvSpPr>
          <p:nvPr>
            <p:ph type="dt" sz="quarter" idx="12"/>
          </p:nvPr>
        </p:nvSpPr>
        <p:spPr/>
        <p:txBody>
          <a:bodyPr/>
          <a:lstStyle>
            <a:lvl1pPr>
              <a:defRPr/>
            </a:lvl1pPr>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7F4486A-C526-4F96-A765-BDD2922F808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725D38C-BD8F-4721-B6C0-291F7A28601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3731048-04D8-43DC-B544-AD955DBB40A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1A48024-DF58-4108-A05E-77D9359A80E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547D53D-E760-49CE-8AC3-FEA2851C962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DDD863C-1894-4F1B-ADDF-9FF9606ED9CE}"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685A0D9-F3BF-4506-BB71-0F05F4866DA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EF61599-50DA-46A6-9367-EA8B04EF702A}"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FB9D282-F382-4249-AEFD-33F169F34A1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A735741-84E2-43A3-A8DD-BB102E0B2C04}"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92100"/>
            <a:ext cx="8229600" cy="13843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9050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050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40386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40386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EAD23F9-BC21-4E49-8FF9-720A9338FF43}"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p:txBody>
          <a:bodyPr/>
          <a:lstStyle>
            <a:lvl1pPr>
              <a:defRPr/>
            </a:lvl1pPr>
          </a:lstStyle>
          <a:p>
            <a:pPr>
              <a:defRPr/>
            </a:pPr>
            <a:endParaRPr lang="en-US"/>
          </a:p>
        </p:txBody>
      </p:sp>
      <p:sp>
        <p:nvSpPr>
          <p:cNvPr id="7" name="Footer Placeholder 6"/>
          <p:cNvSpPr>
            <a:spLocks noGrp="1"/>
          </p:cNvSpPr>
          <p:nvPr>
            <p:ph type="ftr" sz="quarter" idx="11"/>
          </p:nvPr>
        </p:nvSpPr>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4DF75A4-0F47-4874-A498-CB5CE656D2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514050"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14051"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405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pPr>
              <a:defRPr/>
            </a:pPr>
            <a:endParaRPr lang="en-US"/>
          </a:p>
        </p:txBody>
      </p:sp>
      <p:sp>
        <p:nvSpPr>
          <p:cNvPr id="51405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pPr>
              <a:defRPr/>
            </a:pPr>
            <a:endParaRPr lang="en-US"/>
          </a:p>
        </p:txBody>
      </p:sp>
      <p:sp>
        <p:nvSpPr>
          <p:cNvPr id="51405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Arial" charset="0"/>
              </a:defRPr>
            </a:lvl1pPr>
          </a:lstStyle>
          <a:p>
            <a:pPr>
              <a:defRPr/>
            </a:pPr>
            <a:fld id="{AE0A5C67-6BB5-4656-9AA2-DDB614E2BAC3}"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4155" r:id="rId1"/>
    <p:sldLayoutId id="2147484143" r:id="rId2"/>
    <p:sldLayoutId id="2147484144" r:id="rId3"/>
    <p:sldLayoutId id="2147484145" r:id="rId4"/>
    <p:sldLayoutId id="2147484146" r:id="rId5"/>
    <p:sldLayoutId id="2147484147" r:id="rId6"/>
    <p:sldLayoutId id="2147484148" r:id="rId7"/>
    <p:sldLayoutId id="2147484149" r:id="rId8"/>
    <p:sldLayoutId id="2147484150" r:id="rId9"/>
    <p:sldLayoutId id="2147484151" r:id="rId10"/>
    <p:sldLayoutId id="2147484152" r:id="rId11"/>
    <p:sldLayoutId id="2147484153" r:id="rId12"/>
    <p:sldLayoutId id="2147484156" r:id="rId13"/>
    <p:sldLayoutId id="2147484154" r:id="rId14"/>
  </p:sldLayoutIdLst>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11.png"/><Relationship Id="rId18" Type="http://schemas.openxmlformats.org/officeDocument/2006/relationships/image" Target="../media/image26.png"/><Relationship Id="rId26" Type="http://schemas.openxmlformats.org/officeDocument/2006/relationships/oleObject" Target="../embeddings/oleObject2.bin"/><Relationship Id="rId39" Type="http://schemas.openxmlformats.org/officeDocument/2006/relationships/image" Target="../media/image39.jpeg"/><Relationship Id="rId3" Type="http://schemas.openxmlformats.org/officeDocument/2006/relationships/notesSlide" Target="../notesSlides/notesSlide21.xml"/><Relationship Id="rId21" Type="http://schemas.openxmlformats.org/officeDocument/2006/relationships/hyperlink" Target="http://www.fisheries.org/foundation/index.html" TargetMode="External"/><Relationship Id="rId34" Type="http://schemas.openxmlformats.org/officeDocument/2006/relationships/image" Target="../media/image34.jpeg"/><Relationship Id="rId7" Type="http://schemas.openxmlformats.org/officeDocument/2006/relationships/image" Target="../media/image18.png"/><Relationship Id="rId12" Type="http://schemas.openxmlformats.org/officeDocument/2006/relationships/oleObject" Target="../embeddings/oleObject1.bin"/><Relationship Id="rId17" Type="http://schemas.openxmlformats.org/officeDocument/2006/relationships/image" Target="../media/image25.jpeg"/><Relationship Id="rId25" Type="http://schemas.openxmlformats.org/officeDocument/2006/relationships/image" Target="../media/image31.png"/><Relationship Id="rId33" Type="http://schemas.openxmlformats.org/officeDocument/2006/relationships/image" Target="../media/image14.png"/><Relationship Id="rId38" Type="http://schemas.openxmlformats.org/officeDocument/2006/relationships/image" Target="../media/image38.png"/><Relationship Id="rId2" Type="http://schemas.openxmlformats.org/officeDocument/2006/relationships/slideLayout" Target="../slideLayouts/slideLayout12.xml"/><Relationship Id="rId16" Type="http://schemas.openxmlformats.org/officeDocument/2006/relationships/image" Target="../media/image24.png"/><Relationship Id="rId20" Type="http://schemas.openxmlformats.org/officeDocument/2006/relationships/image" Target="../media/image27.png"/><Relationship Id="rId29" Type="http://schemas.openxmlformats.org/officeDocument/2006/relationships/oleObject" Target="../embeddings/oleObject3.bin"/><Relationship Id="rId1" Type="http://schemas.openxmlformats.org/officeDocument/2006/relationships/vmlDrawing" Target="../drawings/vmlDrawing1.vml"/><Relationship Id="rId6" Type="http://schemas.openxmlformats.org/officeDocument/2006/relationships/image" Target="../media/image17.png"/><Relationship Id="rId11" Type="http://schemas.openxmlformats.org/officeDocument/2006/relationships/image" Target="../media/image22.jpeg"/><Relationship Id="rId24" Type="http://schemas.openxmlformats.org/officeDocument/2006/relationships/image" Target="../media/image30.jpeg"/><Relationship Id="rId32" Type="http://schemas.openxmlformats.org/officeDocument/2006/relationships/oleObject" Target="../embeddings/oleObject4.bin"/><Relationship Id="rId37" Type="http://schemas.openxmlformats.org/officeDocument/2006/relationships/image" Target="../media/image37.jpeg"/><Relationship Id="rId40" Type="http://schemas.openxmlformats.org/officeDocument/2006/relationships/image" Target="../media/image40.jpeg"/><Relationship Id="rId5" Type="http://schemas.openxmlformats.org/officeDocument/2006/relationships/image" Target="../media/image16.png"/><Relationship Id="rId15" Type="http://schemas.openxmlformats.org/officeDocument/2006/relationships/hyperlink" Target="http://www.state.nj.us/dep/fgw/index.htm" TargetMode="External"/><Relationship Id="rId23" Type="http://schemas.openxmlformats.org/officeDocument/2006/relationships/image" Target="../media/image29.jpeg"/><Relationship Id="rId28" Type="http://schemas.openxmlformats.org/officeDocument/2006/relationships/image" Target="../media/image32.png"/><Relationship Id="rId36" Type="http://schemas.openxmlformats.org/officeDocument/2006/relationships/image" Target="../media/image36.jpeg"/><Relationship Id="rId10" Type="http://schemas.openxmlformats.org/officeDocument/2006/relationships/image" Target="../media/image21.jpeg"/><Relationship Id="rId19" Type="http://schemas.openxmlformats.org/officeDocument/2006/relationships/hyperlink" Target="http://www.fishamerica.org/" TargetMode="External"/><Relationship Id="rId31" Type="http://schemas.openxmlformats.org/officeDocument/2006/relationships/image" Target="../media/image33.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3.png"/><Relationship Id="rId22" Type="http://schemas.openxmlformats.org/officeDocument/2006/relationships/image" Target="../media/image28.png"/><Relationship Id="rId27" Type="http://schemas.openxmlformats.org/officeDocument/2006/relationships/image" Target="../media/image12.png"/><Relationship Id="rId30" Type="http://schemas.openxmlformats.org/officeDocument/2006/relationships/image" Target="../media/image13.png"/><Relationship Id="rId35" Type="http://schemas.openxmlformats.org/officeDocument/2006/relationships/image" Target="../media/image35.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41.JPG"/><Relationship Id="rId4" Type="http://schemas.openxmlformats.org/officeDocument/2006/relationships/hyperlink" Target="http://www.easternbrooktrout.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0" y="-381000"/>
            <a:ext cx="8991600" cy="1431925"/>
          </a:xfrm>
        </p:spPr>
        <p:txBody>
          <a:bodyPr/>
          <a:lstStyle/>
          <a:p>
            <a:pPr>
              <a:defRPr/>
            </a:pPr>
            <a:r>
              <a:rPr lang="en-US" b="1" dirty="0" smtClean="0">
                <a:solidFill>
                  <a:srgbClr val="FFFF00"/>
                </a:solidFill>
              </a:rPr>
              <a:t>Goals, Priorities, &amp; Outcomes </a:t>
            </a:r>
            <a:endParaRPr lang="en-US" dirty="0"/>
          </a:p>
        </p:txBody>
      </p:sp>
      <p:sp>
        <p:nvSpPr>
          <p:cNvPr id="3" name="Subtitle 2"/>
          <p:cNvSpPr>
            <a:spLocks noGrp="1"/>
          </p:cNvSpPr>
          <p:nvPr>
            <p:ph type="subTitle" sz="quarter" idx="1"/>
          </p:nvPr>
        </p:nvSpPr>
        <p:spPr>
          <a:xfrm>
            <a:off x="796356" y="4953000"/>
            <a:ext cx="7391400" cy="1371600"/>
          </a:xfrm>
        </p:spPr>
        <p:txBody>
          <a:bodyPr/>
          <a:lstStyle/>
          <a:p>
            <a:pPr>
              <a:defRPr/>
            </a:pPr>
            <a:r>
              <a:rPr lang="en-US" b="1" i="1" dirty="0" smtClean="0">
                <a:solidFill>
                  <a:srgbClr val="FFFF00"/>
                </a:solidFill>
              </a:rPr>
              <a:t>Fostering Participation in the Eastern Brook Trout Joint Venture</a:t>
            </a:r>
            <a:endParaRPr lang="en-US" b="1" i="1" dirty="0">
              <a:solidFill>
                <a:srgbClr val="FFFF00"/>
              </a:solidFill>
            </a:endParaRPr>
          </a:p>
        </p:txBody>
      </p:sp>
      <p:pic>
        <p:nvPicPr>
          <p:cNvPr id="4100" name="Picture 6"/>
          <p:cNvPicPr>
            <a:picLocks noChangeAspect="1" noChangeArrowheads="1"/>
          </p:cNvPicPr>
          <p:nvPr/>
        </p:nvPicPr>
        <p:blipFill>
          <a:blip r:embed="rId3"/>
          <a:srcRect/>
          <a:stretch>
            <a:fillRect/>
          </a:stretch>
        </p:blipFill>
        <p:spPr bwMode="auto">
          <a:xfrm>
            <a:off x="2354712" y="1524000"/>
            <a:ext cx="4274688" cy="3081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520700" y="193675"/>
            <a:ext cx="8094663" cy="1323975"/>
          </a:xfrm>
          <a:prstGeom prst="rect">
            <a:avLst/>
          </a:prstGeom>
          <a:noFill/>
          <a:ln w="9525">
            <a:noFill/>
            <a:miter lim="800000"/>
            <a:headEnd/>
            <a:tailEnd/>
          </a:ln>
        </p:spPr>
        <p:txBody>
          <a:bodyPr wrap="none">
            <a:spAutoFit/>
          </a:bodyPr>
          <a:lstStyle/>
          <a:p>
            <a:pPr algn="ctr">
              <a:defRPr/>
            </a:pPr>
            <a:r>
              <a:rPr lang="en-US" sz="4000" b="1" dirty="0">
                <a:solidFill>
                  <a:srgbClr val="FFFF00"/>
                </a:solidFill>
              </a:rPr>
              <a:t>Native Brook Trout:</a:t>
            </a:r>
          </a:p>
          <a:p>
            <a:pPr algn="ctr">
              <a:defRPr/>
            </a:pPr>
            <a:r>
              <a:rPr lang="en-US" sz="4000" b="1" dirty="0">
                <a:solidFill>
                  <a:srgbClr val="FFFF00"/>
                </a:solidFill>
              </a:rPr>
              <a:t>The Eastern </a:t>
            </a:r>
            <a:r>
              <a:rPr lang="en-US" sz="4000" b="1" dirty="0">
                <a:solidFill>
                  <a:srgbClr val="FFFF00"/>
                </a:solidFill>
                <a:effectLst>
                  <a:outerShdw blurRad="38100" dist="38100" dir="2700000" algn="tl">
                    <a:srgbClr val="000000">
                      <a:alpha val="43137"/>
                    </a:srgbClr>
                  </a:outerShdw>
                </a:effectLst>
              </a:rPr>
              <a:t>Contiguous</a:t>
            </a:r>
            <a:r>
              <a:rPr lang="en-US" sz="4000" b="1" dirty="0">
                <a:solidFill>
                  <a:srgbClr val="FFFF00"/>
                </a:solidFill>
              </a:rPr>
              <a:t> Range</a:t>
            </a:r>
          </a:p>
        </p:txBody>
      </p:sp>
      <p:pic>
        <p:nvPicPr>
          <p:cNvPr id="5123" name="Picture 4" descr="states(u)"/>
          <p:cNvPicPr>
            <a:picLocks noGrp="1" noChangeAspect="1" noChangeArrowheads="1"/>
          </p:cNvPicPr>
          <p:nvPr>
            <p:ph sz="half" idx="1"/>
          </p:nvPr>
        </p:nvPicPr>
        <p:blipFill>
          <a:blip r:embed="rId3"/>
          <a:srcRect l="69656" t="14795" r="2533" b="32877"/>
          <a:stretch>
            <a:fillRect/>
          </a:stretch>
        </p:blipFill>
        <p:spPr>
          <a:xfrm>
            <a:off x="731838" y="1714500"/>
            <a:ext cx="4214812" cy="4826000"/>
          </a:xfrm>
          <a:noFill/>
          <a:ln w="31750">
            <a:solidFill>
              <a:schemeClr val="bg2"/>
            </a:solidFill>
          </a:ln>
        </p:spPr>
      </p:pic>
      <p:sp>
        <p:nvSpPr>
          <p:cNvPr id="5124" name="Freeform 6"/>
          <p:cNvSpPr>
            <a:spLocks/>
          </p:cNvSpPr>
          <p:nvPr/>
        </p:nvSpPr>
        <p:spPr bwMode="auto">
          <a:xfrm>
            <a:off x="839788" y="1795463"/>
            <a:ext cx="3781425" cy="4081462"/>
          </a:xfrm>
          <a:custGeom>
            <a:avLst/>
            <a:gdLst>
              <a:gd name="T0" fmla="*/ 2147483647 w 2382"/>
              <a:gd name="T1" fmla="*/ 2147483647 h 2571"/>
              <a:gd name="T2" fmla="*/ 2147483647 w 2382"/>
              <a:gd name="T3" fmla="*/ 2147483647 h 2571"/>
              <a:gd name="T4" fmla="*/ 2147483647 w 2382"/>
              <a:gd name="T5" fmla="*/ 2147483647 h 2571"/>
              <a:gd name="T6" fmla="*/ 2147483647 w 2382"/>
              <a:gd name="T7" fmla="*/ 2147483647 h 2571"/>
              <a:gd name="T8" fmla="*/ 2147483647 w 2382"/>
              <a:gd name="T9" fmla="*/ 2147483647 h 2571"/>
              <a:gd name="T10" fmla="*/ 2147483647 w 2382"/>
              <a:gd name="T11" fmla="*/ 2147483647 h 2571"/>
              <a:gd name="T12" fmla="*/ 2147483647 w 2382"/>
              <a:gd name="T13" fmla="*/ 2147483647 h 2571"/>
              <a:gd name="T14" fmla="*/ 2147483647 w 2382"/>
              <a:gd name="T15" fmla="*/ 2147483647 h 2571"/>
              <a:gd name="T16" fmla="*/ 2147483647 w 2382"/>
              <a:gd name="T17" fmla="*/ 2147483647 h 2571"/>
              <a:gd name="T18" fmla="*/ 2147483647 w 2382"/>
              <a:gd name="T19" fmla="*/ 2147483647 h 2571"/>
              <a:gd name="T20" fmla="*/ 2147483647 w 2382"/>
              <a:gd name="T21" fmla="*/ 2147483647 h 2571"/>
              <a:gd name="T22" fmla="*/ 2147483647 w 2382"/>
              <a:gd name="T23" fmla="*/ 2147483647 h 2571"/>
              <a:gd name="T24" fmla="*/ 2147483647 w 2382"/>
              <a:gd name="T25" fmla="*/ 2147483647 h 2571"/>
              <a:gd name="T26" fmla="*/ 2147483647 w 2382"/>
              <a:gd name="T27" fmla="*/ 0 h 2571"/>
              <a:gd name="T28" fmla="*/ 2147483647 w 2382"/>
              <a:gd name="T29" fmla="*/ 0 h 2571"/>
              <a:gd name="T30" fmla="*/ 2147483647 w 2382"/>
              <a:gd name="T31" fmla="*/ 2147483647 h 2571"/>
              <a:gd name="T32" fmla="*/ 2147483647 w 2382"/>
              <a:gd name="T33" fmla="*/ 2147483647 h 2571"/>
              <a:gd name="T34" fmla="*/ 2147483647 w 2382"/>
              <a:gd name="T35" fmla="*/ 2147483647 h 2571"/>
              <a:gd name="T36" fmla="*/ 2147483647 w 2382"/>
              <a:gd name="T37" fmla="*/ 2147483647 h 2571"/>
              <a:gd name="T38" fmla="*/ 2147483647 w 2382"/>
              <a:gd name="T39" fmla="*/ 2147483647 h 2571"/>
              <a:gd name="T40" fmla="*/ 2147483647 w 2382"/>
              <a:gd name="T41" fmla="*/ 2147483647 h 2571"/>
              <a:gd name="T42" fmla="*/ 2147483647 w 2382"/>
              <a:gd name="T43" fmla="*/ 2147483647 h 2571"/>
              <a:gd name="T44" fmla="*/ 2147483647 w 2382"/>
              <a:gd name="T45" fmla="*/ 2147483647 h 2571"/>
              <a:gd name="T46" fmla="*/ 2147483647 w 2382"/>
              <a:gd name="T47" fmla="*/ 2147483647 h 2571"/>
              <a:gd name="T48" fmla="*/ 2147483647 w 2382"/>
              <a:gd name="T49" fmla="*/ 2147483647 h 257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382"/>
              <a:gd name="T76" fmla="*/ 0 h 2571"/>
              <a:gd name="T77" fmla="*/ 2382 w 2382"/>
              <a:gd name="T78" fmla="*/ 2571 h 257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382" h="2571">
                <a:moveTo>
                  <a:pt x="226" y="2564"/>
                </a:moveTo>
                <a:cubicBezTo>
                  <a:pt x="149" y="2557"/>
                  <a:pt x="0" y="2529"/>
                  <a:pt x="69" y="2392"/>
                </a:cubicBezTo>
                <a:cubicBezTo>
                  <a:pt x="138" y="2255"/>
                  <a:pt x="541" y="1909"/>
                  <a:pt x="638" y="1742"/>
                </a:cubicBezTo>
                <a:cubicBezTo>
                  <a:pt x="735" y="1575"/>
                  <a:pt x="698" y="1481"/>
                  <a:pt x="653" y="1390"/>
                </a:cubicBezTo>
                <a:cubicBezTo>
                  <a:pt x="608" y="1299"/>
                  <a:pt x="349" y="1260"/>
                  <a:pt x="369" y="1195"/>
                </a:cubicBezTo>
                <a:lnTo>
                  <a:pt x="773" y="1001"/>
                </a:lnTo>
                <a:lnTo>
                  <a:pt x="788" y="919"/>
                </a:lnTo>
                <a:lnTo>
                  <a:pt x="1072" y="821"/>
                </a:lnTo>
                <a:lnTo>
                  <a:pt x="1206" y="582"/>
                </a:lnTo>
                <a:lnTo>
                  <a:pt x="1468" y="507"/>
                </a:lnTo>
                <a:lnTo>
                  <a:pt x="1730" y="447"/>
                </a:lnTo>
                <a:lnTo>
                  <a:pt x="1865" y="320"/>
                </a:lnTo>
                <a:lnTo>
                  <a:pt x="1902" y="111"/>
                </a:lnTo>
                <a:lnTo>
                  <a:pt x="1970" y="0"/>
                </a:lnTo>
                <a:lnTo>
                  <a:pt x="2164" y="0"/>
                </a:lnTo>
                <a:lnTo>
                  <a:pt x="2269" y="223"/>
                </a:lnTo>
                <a:lnTo>
                  <a:pt x="2382" y="338"/>
                </a:lnTo>
                <a:cubicBezTo>
                  <a:pt x="2355" y="392"/>
                  <a:pt x="2169" y="476"/>
                  <a:pt x="2104" y="545"/>
                </a:cubicBezTo>
                <a:cubicBezTo>
                  <a:pt x="2039" y="614"/>
                  <a:pt x="1973" y="683"/>
                  <a:pt x="1992" y="754"/>
                </a:cubicBezTo>
                <a:cubicBezTo>
                  <a:pt x="2011" y="825"/>
                  <a:pt x="2276" y="883"/>
                  <a:pt x="2216" y="971"/>
                </a:cubicBezTo>
                <a:cubicBezTo>
                  <a:pt x="2091" y="1128"/>
                  <a:pt x="1772" y="1153"/>
                  <a:pt x="1631" y="1282"/>
                </a:cubicBezTo>
                <a:lnTo>
                  <a:pt x="1292" y="1742"/>
                </a:lnTo>
                <a:cubicBezTo>
                  <a:pt x="1159" y="1875"/>
                  <a:pt x="948" y="1963"/>
                  <a:pt x="831" y="2080"/>
                </a:cubicBezTo>
                <a:cubicBezTo>
                  <a:pt x="714" y="2197"/>
                  <a:pt x="691" y="2362"/>
                  <a:pt x="590" y="2443"/>
                </a:cubicBezTo>
                <a:cubicBezTo>
                  <a:pt x="489" y="2524"/>
                  <a:pt x="303" y="2571"/>
                  <a:pt x="226" y="2564"/>
                </a:cubicBezTo>
                <a:close/>
              </a:path>
            </a:pathLst>
          </a:custGeom>
          <a:solidFill>
            <a:srgbClr val="00FF00">
              <a:alpha val="34901"/>
            </a:srgbClr>
          </a:solidFill>
          <a:ln w="9525">
            <a:solidFill>
              <a:srgbClr val="000000"/>
            </a:solidFill>
            <a:round/>
            <a:headEnd/>
            <a:tailEnd/>
          </a:ln>
        </p:spPr>
        <p:txBody>
          <a:bodyPr/>
          <a:lstStyle/>
          <a:p>
            <a:endParaRPr lang="en-US"/>
          </a:p>
        </p:txBody>
      </p:sp>
      <p:pic>
        <p:nvPicPr>
          <p:cNvPr id="5125" name="Picture 13" descr="brook_trout"/>
          <p:cNvPicPr>
            <a:picLocks noGrp="1" noChangeAspect="1" noChangeArrowheads="1"/>
          </p:cNvPicPr>
          <p:nvPr>
            <p:ph sz="quarter" idx="2"/>
          </p:nvPr>
        </p:nvPicPr>
        <p:blipFill>
          <a:blip r:embed="rId4"/>
          <a:srcRect/>
          <a:stretch>
            <a:fillRect/>
          </a:stretch>
        </p:blipFill>
        <p:spPr>
          <a:xfrm>
            <a:off x="5483225" y="1714500"/>
            <a:ext cx="2995613" cy="1636713"/>
          </a:xfrm>
          <a:noFill/>
          <a:ln w="22225">
            <a:solidFill>
              <a:schemeClr val="tx1"/>
            </a:solidFill>
          </a:ln>
        </p:spPr>
      </p:pic>
      <p:pic>
        <p:nvPicPr>
          <p:cNvPr id="5126" name="Picture 17" descr="speckled_trout"/>
          <p:cNvPicPr>
            <a:picLocks noGrp="1" noChangeAspect="1" noChangeArrowheads="1"/>
          </p:cNvPicPr>
          <p:nvPr>
            <p:ph sz="quarter" idx="3"/>
          </p:nvPr>
        </p:nvPicPr>
        <p:blipFill>
          <a:blip r:embed="rId5"/>
          <a:srcRect t="15564"/>
          <a:stretch>
            <a:fillRect/>
          </a:stretch>
        </p:blipFill>
        <p:spPr>
          <a:xfrm>
            <a:off x="5494338" y="3870325"/>
            <a:ext cx="2955925" cy="2670175"/>
          </a:xfrm>
          <a:noFill/>
          <a:ln w="22225">
            <a:solidFill>
              <a:schemeClr val="tx1"/>
            </a:solidFill>
          </a:ln>
        </p:spPr>
      </p:pic>
      <p:pic>
        <p:nvPicPr>
          <p:cNvPr id="5127" name="Picture 2"/>
          <p:cNvPicPr>
            <a:picLocks noChangeAspect="1" noChangeArrowheads="1"/>
          </p:cNvPicPr>
          <p:nvPr/>
        </p:nvPicPr>
        <p:blipFill>
          <a:blip r:embed="rId6"/>
          <a:srcRect/>
          <a:stretch>
            <a:fillRect/>
          </a:stretch>
        </p:blipFill>
        <p:spPr bwMode="auto">
          <a:xfrm>
            <a:off x="80010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381000"/>
            <a:ext cx="9144000" cy="1447800"/>
          </a:xfrm>
        </p:spPr>
        <p:txBody>
          <a:bodyPr/>
          <a:lstStyle/>
          <a:p>
            <a:pPr algn="ctr" eaLnBrk="1" hangingPunct="1">
              <a:defRPr/>
            </a:pPr>
            <a:r>
              <a:rPr lang="en-US" sz="4000" dirty="0" smtClean="0">
                <a:solidFill>
                  <a:schemeClr val="tx1"/>
                </a:solidFill>
                <a:effectLst/>
              </a:rPr>
              <a:t/>
            </a:r>
            <a:br>
              <a:rPr lang="en-US" sz="4000" dirty="0" smtClean="0">
                <a:solidFill>
                  <a:schemeClr val="tx1"/>
                </a:solidFill>
                <a:effectLst/>
              </a:rPr>
            </a:br>
            <a:r>
              <a:rPr lang="en-US" sz="4000" b="1" dirty="0" smtClean="0">
                <a:solidFill>
                  <a:srgbClr val="FFFF00"/>
                </a:solidFill>
                <a:effectLst>
                  <a:outerShdw blurRad="38100" dist="38100" dir="2700000" algn="tl">
                    <a:srgbClr val="000000">
                      <a:alpha val="43137"/>
                    </a:srgbClr>
                  </a:outerShdw>
                </a:effectLst>
              </a:rPr>
              <a:t>Eastern Brook Trout Joint Venture</a:t>
            </a:r>
            <a:br>
              <a:rPr lang="en-US" sz="4000" b="1" dirty="0" smtClean="0">
                <a:solidFill>
                  <a:srgbClr val="FFFF00"/>
                </a:solidFill>
                <a:effectLst>
                  <a:outerShdw blurRad="38100" dist="38100" dir="2700000" algn="tl">
                    <a:srgbClr val="000000">
                      <a:alpha val="43137"/>
                    </a:srgbClr>
                  </a:outerShdw>
                </a:effectLst>
              </a:rPr>
            </a:br>
            <a:r>
              <a:rPr lang="en-US" sz="4000" b="1" dirty="0" smtClean="0">
                <a:solidFill>
                  <a:srgbClr val="FFFF00"/>
                </a:solidFill>
                <a:effectLst>
                  <a:outerShdw blurRad="38100" dist="38100" dir="2700000" algn="tl">
                    <a:srgbClr val="000000">
                      <a:alpha val="43137"/>
                    </a:srgbClr>
                  </a:outerShdw>
                </a:effectLst>
              </a:rPr>
              <a:t>Principal Goals</a:t>
            </a:r>
            <a:br>
              <a:rPr lang="en-US" sz="4000" b="1" dirty="0" smtClean="0">
                <a:solidFill>
                  <a:srgbClr val="FFFF00"/>
                </a:solidFill>
                <a:effectLst>
                  <a:outerShdw blurRad="38100" dist="38100" dir="2700000" algn="tl">
                    <a:srgbClr val="000000">
                      <a:alpha val="43137"/>
                    </a:srgbClr>
                  </a:outerShdw>
                </a:effectLst>
              </a:rPr>
            </a:br>
            <a:endParaRPr lang="en-US" sz="4000" b="1" dirty="0" smtClean="0">
              <a:solidFill>
                <a:srgbClr val="FFFF00"/>
              </a:solidFill>
              <a:effectLst>
                <a:outerShdw blurRad="38100" dist="38100" dir="2700000" algn="tl">
                  <a:srgbClr val="000000">
                    <a:alpha val="43137"/>
                  </a:srgbClr>
                </a:outerShdw>
              </a:effectLst>
            </a:endParaRPr>
          </a:p>
        </p:txBody>
      </p:sp>
      <p:sp>
        <p:nvSpPr>
          <p:cNvPr id="512003" name="Rectangle 3"/>
          <p:cNvSpPr>
            <a:spLocks noGrp="1" noChangeArrowheads="1"/>
          </p:cNvSpPr>
          <p:nvPr>
            <p:ph type="body" idx="1"/>
          </p:nvPr>
        </p:nvSpPr>
        <p:spPr>
          <a:xfrm>
            <a:off x="457200" y="2286000"/>
            <a:ext cx="8229600" cy="4038600"/>
          </a:xfrm>
        </p:spPr>
        <p:txBody>
          <a:bodyPr/>
          <a:lstStyle/>
          <a:p>
            <a:pPr eaLnBrk="1" hangingPunct="1">
              <a:buClr>
                <a:schemeClr val="tx1"/>
              </a:buClr>
              <a:buFont typeface="Wingdings" pitchFamily="2" charset="2"/>
              <a:buChar char="v"/>
              <a:defRPr/>
            </a:pPr>
            <a:r>
              <a:rPr lang="en-US" dirty="0" smtClean="0"/>
              <a:t> </a:t>
            </a:r>
            <a:r>
              <a:rPr lang="en-US" b="1" dirty="0" smtClean="0">
                <a:solidFill>
                  <a:srgbClr val="FFFF00"/>
                </a:solidFill>
              </a:rPr>
              <a:t>Conserve, enhance and restore</a:t>
            </a:r>
          </a:p>
          <a:p>
            <a:pPr eaLnBrk="1" hangingPunct="1">
              <a:buClr>
                <a:schemeClr val="tx1"/>
              </a:buClr>
              <a:buFont typeface="Wingdings" pitchFamily="2" charset="2"/>
              <a:buChar char="v"/>
              <a:defRPr/>
            </a:pPr>
            <a:endParaRPr lang="en-US" sz="2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Encourage partnerships</a:t>
            </a:r>
          </a:p>
          <a:p>
            <a:pPr eaLnBrk="1" hangingPunct="1">
              <a:buClr>
                <a:schemeClr val="tx1"/>
              </a:buClr>
              <a:buFont typeface="Wingdings" pitchFamily="2" charset="2"/>
              <a:buChar char="v"/>
              <a:defRPr/>
            </a:pPr>
            <a:endParaRPr lang="en-US" sz="2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Outreach and education</a:t>
            </a:r>
          </a:p>
          <a:p>
            <a:pPr eaLnBrk="1" hangingPunct="1">
              <a:buClr>
                <a:schemeClr val="tx1"/>
              </a:buClr>
              <a:buFont typeface="Wingdings" pitchFamily="2" charset="2"/>
              <a:buChar char="v"/>
              <a:defRPr/>
            </a:pPr>
            <a:endParaRPr lang="en-US" sz="2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Develop support</a:t>
            </a:r>
          </a:p>
        </p:txBody>
      </p:sp>
      <p:pic>
        <p:nvPicPr>
          <p:cNvPr id="6148" name="Picture 2"/>
          <p:cNvPicPr>
            <a:picLocks noChangeAspect="1" noChangeArrowheads="1"/>
          </p:cNvPicPr>
          <p:nvPr/>
        </p:nvPicPr>
        <p:blipFill>
          <a:blip r:embed="rId3"/>
          <a:srcRect/>
          <a:stretch>
            <a:fillRect/>
          </a:stretch>
        </p:blipFill>
        <p:spPr bwMode="auto">
          <a:xfrm>
            <a:off x="7924800" y="58674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2"/>
          <p:cNvSpPr>
            <a:spLocks noGrp="1" noChangeArrowheads="1"/>
          </p:cNvSpPr>
          <p:nvPr>
            <p:ph type="title"/>
          </p:nvPr>
        </p:nvSpPr>
        <p:spPr/>
        <p:txBody>
          <a:bodyPr/>
          <a:lstStyle/>
          <a:p>
            <a:pPr algn="ctr" eaLnBrk="1" hangingPunct="1">
              <a:defRPr/>
            </a:pPr>
            <a:r>
              <a:rPr lang="en-US" b="1" dirty="0" smtClean="0">
                <a:solidFill>
                  <a:srgbClr val="FFFF00"/>
                </a:solidFill>
              </a:rPr>
              <a:t>EBTJV Partners</a:t>
            </a:r>
          </a:p>
        </p:txBody>
      </p:sp>
      <p:sp>
        <p:nvSpPr>
          <p:cNvPr id="457731" name="Rectangle 3"/>
          <p:cNvSpPr>
            <a:spLocks noGrp="1" noChangeArrowheads="1"/>
          </p:cNvSpPr>
          <p:nvPr>
            <p:ph type="body" idx="1"/>
          </p:nvPr>
        </p:nvSpPr>
        <p:spPr>
          <a:xfrm>
            <a:off x="457200" y="1295400"/>
            <a:ext cx="8458200" cy="4830763"/>
          </a:xfrm>
        </p:spPr>
        <p:txBody>
          <a:bodyPr/>
          <a:lstStyle/>
          <a:p>
            <a:pPr eaLnBrk="1" hangingPunct="1">
              <a:lnSpc>
                <a:spcPct val="90000"/>
              </a:lnSpc>
              <a:defRPr/>
            </a:pPr>
            <a:endParaRPr lang="en-US" dirty="0" smtClean="0"/>
          </a:p>
          <a:p>
            <a:pPr eaLnBrk="1" hangingPunct="1">
              <a:lnSpc>
                <a:spcPct val="90000"/>
              </a:lnSpc>
              <a:buClr>
                <a:schemeClr val="tx1"/>
              </a:buClr>
              <a:buFont typeface="Wingdings" pitchFamily="2" charset="2"/>
              <a:buChar char="v"/>
              <a:defRPr/>
            </a:pPr>
            <a:r>
              <a:rPr lang="en-US" dirty="0" smtClean="0"/>
              <a:t> </a:t>
            </a:r>
            <a:r>
              <a:rPr lang="en-US" sz="3600" b="1" dirty="0" smtClean="0">
                <a:solidFill>
                  <a:srgbClr val="FFFF00"/>
                </a:solidFill>
              </a:rPr>
              <a:t>States</a:t>
            </a:r>
            <a:r>
              <a:rPr lang="en-US" b="1" dirty="0" smtClean="0">
                <a:solidFill>
                  <a:srgbClr val="FFFF00"/>
                </a:solidFill>
              </a:rPr>
              <a:t>:  </a:t>
            </a:r>
            <a:r>
              <a:rPr lang="en-US" b="1" dirty="0" smtClean="0">
                <a:solidFill>
                  <a:schemeClr val="tx2"/>
                </a:solidFill>
              </a:rPr>
              <a:t>CT, GA, ME, MD, MA, NJ, NH,                                              NY, NC, PA, RI, SC, TN, VT, VA, WV</a:t>
            </a:r>
          </a:p>
          <a:p>
            <a:pPr eaLnBrk="1" hangingPunct="1">
              <a:lnSpc>
                <a:spcPct val="90000"/>
              </a:lnSpc>
              <a:buClr>
                <a:schemeClr val="tx1"/>
              </a:buClr>
              <a:buFont typeface="Wingdings" pitchFamily="2" charset="2"/>
              <a:buChar char="v"/>
              <a:defRPr/>
            </a:pPr>
            <a:endParaRPr lang="en-US" sz="1600" b="1" dirty="0" smtClean="0">
              <a:solidFill>
                <a:srgbClr val="FFFF00"/>
              </a:solidFill>
            </a:endParaRPr>
          </a:p>
          <a:p>
            <a:pPr eaLnBrk="1" hangingPunct="1">
              <a:lnSpc>
                <a:spcPct val="90000"/>
              </a:lnSpc>
              <a:buClr>
                <a:schemeClr val="tx1"/>
              </a:buClr>
              <a:buFont typeface="Wingdings" pitchFamily="2" charset="2"/>
              <a:buChar char="v"/>
              <a:defRPr/>
            </a:pPr>
            <a:r>
              <a:rPr lang="en-US" b="1" dirty="0" smtClean="0">
                <a:solidFill>
                  <a:srgbClr val="FFFF00"/>
                </a:solidFill>
              </a:rPr>
              <a:t> </a:t>
            </a:r>
            <a:r>
              <a:rPr lang="en-US" sz="3600" b="1" dirty="0" smtClean="0">
                <a:solidFill>
                  <a:srgbClr val="FFFF00"/>
                </a:solidFill>
              </a:rPr>
              <a:t>Federal</a:t>
            </a:r>
            <a:r>
              <a:rPr lang="en-US" b="1" dirty="0" smtClean="0">
                <a:solidFill>
                  <a:srgbClr val="FFFF00"/>
                </a:solidFill>
              </a:rPr>
              <a:t>:  </a:t>
            </a:r>
            <a:r>
              <a:rPr lang="en-US" b="1" dirty="0" smtClean="0">
                <a:solidFill>
                  <a:schemeClr val="tx2"/>
                </a:solidFill>
              </a:rPr>
              <a:t>BLM, FS, FWS, NPS, OSM, EPA</a:t>
            </a:r>
          </a:p>
          <a:p>
            <a:pPr eaLnBrk="1" hangingPunct="1">
              <a:lnSpc>
                <a:spcPct val="90000"/>
              </a:lnSpc>
              <a:buClr>
                <a:schemeClr val="tx1"/>
              </a:buClr>
              <a:buFont typeface="Wingdings" pitchFamily="2" charset="2"/>
              <a:buChar char="v"/>
              <a:defRPr/>
            </a:pPr>
            <a:endParaRPr lang="en-US" sz="1600" b="1" dirty="0" smtClean="0">
              <a:solidFill>
                <a:srgbClr val="FFFF00"/>
              </a:solidFill>
            </a:endParaRPr>
          </a:p>
          <a:p>
            <a:pPr eaLnBrk="1" hangingPunct="1">
              <a:lnSpc>
                <a:spcPct val="90000"/>
              </a:lnSpc>
              <a:buClr>
                <a:schemeClr val="tx1"/>
              </a:buClr>
              <a:buFont typeface="Wingdings" pitchFamily="2" charset="2"/>
              <a:buChar char="v"/>
              <a:defRPr/>
            </a:pPr>
            <a:r>
              <a:rPr lang="en-US" b="1" dirty="0" smtClean="0">
                <a:solidFill>
                  <a:srgbClr val="FFFF00"/>
                </a:solidFill>
              </a:rPr>
              <a:t> </a:t>
            </a:r>
            <a:r>
              <a:rPr lang="en-US" sz="3600" b="1" dirty="0" smtClean="0">
                <a:solidFill>
                  <a:srgbClr val="FFFF00"/>
                </a:solidFill>
              </a:rPr>
              <a:t>NGOs</a:t>
            </a:r>
            <a:r>
              <a:rPr lang="en-US" b="1" dirty="0" smtClean="0">
                <a:solidFill>
                  <a:srgbClr val="FFFF00"/>
                </a:solidFill>
              </a:rPr>
              <a:t>:  </a:t>
            </a:r>
            <a:r>
              <a:rPr lang="en-US" b="1" dirty="0" smtClean="0">
                <a:solidFill>
                  <a:schemeClr val="tx2"/>
                </a:solidFill>
              </a:rPr>
              <a:t>AFS, ASA, IWL, TPL, TU, FFF</a:t>
            </a:r>
          </a:p>
          <a:p>
            <a:pPr eaLnBrk="1" hangingPunct="1">
              <a:lnSpc>
                <a:spcPct val="90000"/>
              </a:lnSpc>
              <a:buClr>
                <a:schemeClr val="tx1"/>
              </a:buClr>
              <a:buFont typeface="Wingdings" pitchFamily="2" charset="2"/>
              <a:buChar char="v"/>
              <a:defRPr/>
            </a:pPr>
            <a:endParaRPr lang="en-US" sz="1600" b="1" dirty="0" smtClean="0">
              <a:solidFill>
                <a:srgbClr val="FFFF00"/>
              </a:solidFill>
            </a:endParaRPr>
          </a:p>
          <a:p>
            <a:pPr eaLnBrk="1" hangingPunct="1">
              <a:lnSpc>
                <a:spcPct val="90000"/>
              </a:lnSpc>
              <a:buClr>
                <a:schemeClr val="tx1"/>
              </a:buClr>
              <a:buFont typeface="Wingdings" pitchFamily="2" charset="2"/>
              <a:buChar char="v"/>
              <a:defRPr/>
            </a:pPr>
            <a:r>
              <a:rPr lang="en-US" b="1" dirty="0" smtClean="0">
                <a:solidFill>
                  <a:srgbClr val="FFFF00"/>
                </a:solidFill>
              </a:rPr>
              <a:t> </a:t>
            </a:r>
            <a:r>
              <a:rPr lang="en-US" sz="3600" b="1" dirty="0" smtClean="0">
                <a:solidFill>
                  <a:srgbClr val="FFFF00"/>
                </a:solidFill>
              </a:rPr>
              <a:t>Academia</a:t>
            </a:r>
            <a:r>
              <a:rPr lang="en-US" b="1" dirty="0" smtClean="0">
                <a:solidFill>
                  <a:srgbClr val="FFFF00"/>
                </a:solidFill>
              </a:rPr>
              <a:t>:   </a:t>
            </a:r>
            <a:r>
              <a:rPr lang="en-US" b="1" dirty="0" smtClean="0">
                <a:solidFill>
                  <a:schemeClr val="tx2"/>
                </a:solidFill>
              </a:rPr>
              <a:t>VA Tech</a:t>
            </a:r>
          </a:p>
        </p:txBody>
      </p:sp>
      <p:pic>
        <p:nvPicPr>
          <p:cNvPr id="7172" name="Picture 2"/>
          <p:cNvPicPr>
            <a:picLocks noChangeAspect="1" noChangeArrowheads="1"/>
          </p:cNvPicPr>
          <p:nvPr/>
        </p:nvPicPr>
        <p:blipFill>
          <a:blip r:embed="rId3"/>
          <a:srcRect/>
          <a:stretch>
            <a:fillRect/>
          </a:stretch>
        </p:blipFill>
        <p:spPr bwMode="auto">
          <a:xfrm>
            <a:off x="80010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9"/>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93663" y="1066800"/>
            <a:ext cx="4478337" cy="5791200"/>
          </a:xfrm>
          <a:prstGeom prst="rect">
            <a:avLst/>
          </a:prstGeom>
          <a:noFill/>
          <a:ln w="9525">
            <a:noFill/>
            <a:miter lim="800000"/>
            <a:headEnd/>
            <a:tailEnd/>
          </a:ln>
        </p:spPr>
      </p:pic>
      <p:sp>
        <p:nvSpPr>
          <p:cNvPr id="9230" name="Rectangle 14"/>
          <p:cNvSpPr>
            <a:spLocks noGrp="1" noChangeArrowheads="1"/>
          </p:cNvSpPr>
          <p:nvPr>
            <p:ph type="title"/>
          </p:nvPr>
        </p:nvSpPr>
        <p:spPr/>
        <p:txBody>
          <a:bodyPr/>
          <a:lstStyle/>
          <a:p>
            <a:pPr algn="ctr" eaLnBrk="1" hangingPunct="1">
              <a:defRPr/>
            </a:pPr>
            <a:r>
              <a:rPr lang="en-US" sz="4000" b="1" dirty="0" smtClean="0">
                <a:solidFill>
                  <a:srgbClr val="FFFF00"/>
                </a:solidFill>
              </a:rPr>
              <a:t>Status and Distribution of Eastern Brook Trout</a:t>
            </a:r>
          </a:p>
        </p:txBody>
      </p:sp>
      <p:sp>
        <p:nvSpPr>
          <p:cNvPr id="9234" name="Rectangle 18"/>
          <p:cNvSpPr>
            <a:spLocks noGrp="1" noChangeArrowheads="1"/>
          </p:cNvSpPr>
          <p:nvPr>
            <p:ph type="body" sz="half" idx="2"/>
          </p:nvPr>
        </p:nvSpPr>
        <p:spPr/>
        <p:txBody>
          <a:bodyPr/>
          <a:lstStyle/>
          <a:p>
            <a:pPr eaLnBrk="1" hangingPunct="1">
              <a:lnSpc>
                <a:spcPct val="90000"/>
              </a:lnSpc>
              <a:buFont typeface="Wingdings" pitchFamily="2" charset="2"/>
              <a:buChar char="v"/>
              <a:defRPr/>
            </a:pPr>
            <a:endParaRPr lang="en-US" sz="2400" dirty="0" smtClean="0">
              <a:solidFill>
                <a:srgbClr val="FFFF00"/>
              </a:solidFill>
            </a:endParaRPr>
          </a:p>
          <a:p>
            <a:pPr eaLnBrk="1" hangingPunct="1">
              <a:lnSpc>
                <a:spcPct val="90000"/>
              </a:lnSpc>
              <a:buFont typeface="Wingdings" pitchFamily="2" charset="2"/>
              <a:buChar char="v"/>
              <a:defRPr/>
            </a:pPr>
            <a:r>
              <a:rPr lang="en-US" sz="2400" dirty="0" smtClean="0">
                <a:solidFill>
                  <a:srgbClr val="FFFF00"/>
                </a:solidFill>
              </a:rPr>
              <a:t>6th level Hydrologic Unit watersheds(mean area = 8,972 ha) </a:t>
            </a:r>
          </a:p>
          <a:p>
            <a:pPr eaLnBrk="1" hangingPunct="1">
              <a:lnSpc>
                <a:spcPct val="90000"/>
              </a:lnSpc>
              <a:buFont typeface="Wingdings" pitchFamily="2" charset="2"/>
              <a:buChar char="v"/>
              <a:defRPr/>
            </a:pPr>
            <a:r>
              <a:rPr lang="en-US" sz="2400" dirty="0" smtClean="0">
                <a:solidFill>
                  <a:schemeClr val="tx2"/>
                </a:solidFill>
              </a:rPr>
              <a:t>11,374 sub-watersheds </a:t>
            </a:r>
          </a:p>
          <a:p>
            <a:pPr eaLnBrk="1" hangingPunct="1">
              <a:lnSpc>
                <a:spcPct val="90000"/>
              </a:lnSpc>
              <a:buFont typeface="Wingdings" pitchFamily="2" charset="2"/>
              <a:buChar char="v"/>
              <a:defRPr/>
            </a:pPr>
            <a:r>
              <a:rPr lang="en-US" sz="2400" dirty="0" smtClean="0">
                <a:solidFill>
                  <a:srgbClr val="FFFF00"/>
                </a:solidFill>
              </a:rPr>
              <a:t>5,337 (48.8%) support self-sustaining brook trout populations </a:t>
            </a:r>
          </a:p>
          <a:p>
            <a:pPr eaLnBrk="1" hangingPunct="1">
              <a:lnSpc>
                <a:spcPct val="90000"/>
              </a:lnSpc>
              <a:buFont typeface="Wingdings" pitchFamily="2" charset="2"/>
              <a:buChar char="v"/>
              <a:defRPr/>
            </a:pPr>
            <a:r>
              <a:rPr lang="en-US" sz="2400" dirty="0" smtClean="0">
                <a:solidFill>
                  <a:schemeClr val="tx2"/>
                </a:solidFill>
              </a:rPr>
              <a:t>extirpated (21%) </a:t>
            </a:r>
          </a:p>
          <a:p>
            <a:pPr eaLnBrk="1" hangingPunct="1">
              <a:lnSpc>
                <a:spcPct val="90000"/>
              </a:lnSpc>
              <a:buFont typeface="Wingdings" pitchFamily="2" charset="2"/>
              <a:buChar char="v"/>
              <a:defRPr/>
            </a:pPr>
            <a:r>
              <a:rPr lang="en-US" sz="2400" dirty="0" smtClean="0">
                <a:solidFill>
                  <a:srgbClr val="FFFF00"/>
                </a:solidFill>
              </a:rPr>
              <a:t>reduced (27%) </a:t>
            </a:r>
          </a:p>
          <a:p>
            <a:pPr eaLnBrk="1" hangingPunct="1">
              <a:lnSpc>
                <a:spcPct val="90000"/>
              </a:lnSpc>
              <a:buFont typeface="Wingdings" pitchFamily="2" charset="2"/>
              <a:buChar char="v"/>
              <a:defRPr/>
            </a:pPr>
            <a:r>
              <a:rPr lang="en-US" sz="2400" dirty="0" smtClean="0">
                <a:solidFill>
                  <a:schemeClr val="tx2"/>
                </a:solidFill>
              </a:rPr>
              <a:t>Intact (9%) </a:t>
            </a:r>
          </a:p>
          <a:p>
            <a:pPr eaLnBrk="1" hangingPunct="1">
              <a:lnSpc>
                <a:spcPct val="90000"/>
              </a:lnSpc>
              <a:buFont typeface="Wingdings" pitchFamily="2" charset="2"/>
              <a:buChar char="v"/>
              <a:defRPr/>
            </a:pPr>
            <a:r>
              <a:rPr lang="en-US" sz="2400" dirty="0" smtClean="0">
                <a:solidFill>
                  <a:srgbClr val="FFFF00"/>
                </a:solidFill>
              </a:rPr>
              <a:t>Unknown (23%)</a:t>
            </a:r>
          </a:p>
        </p:txBody>
      </p:sp>
      <p:pic>
        <p:nvPicPr>
          <p:cNvPr id="8197" name="Picture 2"/>
          <p:cNvPicPr>
            <a:picLocks noChangeAspect="1" noChangeArrowheads="1"/>
          </p:cNvPicPr>
          <p:nvPr/>
        </p:nvPicPr>
        <p:blipFill>
          <a:blip r:embed="rId4"/>
          <a:srcRect/>
          <a:stretch>
            <a:fillRect/>
          </a:stretch>
        </p:blipFill>
        <p:spPr bwMode="auto">
          <a:xfrm>
            <a:off x="80010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EBTJV_Conservation_Strategy_Jan2011_Page_01.jpg"/>
          <p:cNvPicPr>
            <a:picLocks noChangeAspect="1" noChangeArrowheads="1"/>
          </p:cNvPicPr>
          <p:nvPr/>
        </p:nvPicPr>
        <p:blipFill>
          <a:blip r:embed="rId3"/>
          <a:srcRect/>
          <a:stretch>
            <a:fillRect/>
          </a:stretch>
        </p:blipFill>
        <p:spPr bwMode="auto">
          <a:xfrm>
            <a:off x="2514600" y="609600"/>
            <a:ext cx="4267200" cy="5522913"/>
          </a:xfrm>
          <a:prstGeom prst="rect">
            <a:avLst/>
          </a:prstGeom>
          <a:noFill/>
          <a:ln w="9525">
            <a:noFill/>
            <a:miter lim="800000"/>
            <a:headEnd/>
            <a:tailEnd/>
          </a:ln>
        </p:spPr>
      </p:pic>
      <p:pic>
        <p:nvPicPr>
          <p:cNvPr id="9219" name="Picture 6"/>
          <p:cNvPicPr>
            <a:picLocks noChangeAspect="1" noChangeArrowheads="1"/>
          </p:cNvPicPr>
          <p:nvPr/>
        </p:nvPicPr>
        <p:blipFill>
          <a:blip r:embed="rId4"/>
          <a:srcRect/>
          <a:stretch>
            <a:fillRect/>
          </a:stretch>
        </p:blipFill>
        <p:spPr bwMode="auto">
          <a:xfrm>
            <a:off x="8001000" y="601345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xstang\Desktop\Brookie photo (Mo).JPG"/>
          <p:cNvPicPr>
            <a:picLocks noChangeAspect="1" noChangeArrowheads="1"/>
          </p:cNvPicPr>
          <p:nvPr/>
        </p:nvPicPr>
        <p:blipFill>
          <a:blip r:embed="rId3"/>
          <a:srcRect/>
          <a:stretch>
            <a:fillRect/>
          </a:stretch>
        </p:blipFill>
        <p:spPr bwMode="auto">
          <a:xfrm>
            <a:off x="2895600" y="1524000"/>
            <a:ext cx="3762375" cy="2812991"/>
          </a:xfrm>
          <a:prstGeom prst="rect">
            <a:avLst/>
          </a:prstGeom>
          <a:noFill/>
          <a:ln w="9525">
            <a:noFill/>
            <a:miter lim="800000"/>
            <a:headEnd/>
            <a:tailEnd/>
          </a:ln>
        </p:spPr>
      </p:pic>
      <p:sp>
        <p:nvSpPr>
          <p:cNvPr id="3" name="Rectangle 2"/>
          <p:cNvSpPr/>
          <p:nvPr/>
        </p:nvSpPr>
        <p:spPr>
          <a:xfrm>
            <a:off x="228600" y="4495800"/>
            <a:ext cx="8153400" cy="2062163"/>
          </a:xfrm>
          <a:prstGeom prst="rect">
            <a:avLst/>
          </a:prstGeom>
        </p:spPr>
        <p:txBody>
          <a:bodyPr>
            <a:spAutoFit/>
          </a:bodyPr>
          <a:lstStyle/>
          <a:p>
            <a:pPr algn="ctr" eaLnBrk="1" hangingPunct="1">
              <a:defRPr/>
            </a:pPr>
            <a:r>
              <a:rPr lang="en-US" sz="3200" i="1" dirty="0">
                <a:solidFill>
                  <a:srgbClr val="FFFF00"/>
                </a:solidFill>
              </a:rPr>
              <a:t>“</a:t>
            </a:r>
            <a:r>
              <a:rPr lang="en-US" sz="3200" b="1" i="1" dirty="0">
                <a:solidFill>
                  <a:srgbClr val="FFFF00"/>
                </a:solidFill>
                <a:effectLst>
                  <a:outerShdw blurRad="38100" dist="38100" dir="2700000" algn="tl">
                    <a:srgbClr val="000000">
                      <a:alpha val="43137"/>
                    </a:srgbClr>
                  </a:outerShdw>
                </a:effectLst>
              </a:rPr>
              <a:t>to ensure healthy coldwater systems with fishable brook trout populations throughout their historic eastern geographic range.”</a:t>
            </a:r>
            <a:endParaRPr lang="en-US" sz="3200" b="1" dirty="0">
              <a:solidFill>
                <a:srgbClr val="FFFF00"/>
              </a:solidFill>
              <a:effectLst>
                <a:outerShdw blurRad="38100" dist="38100" dir="2700000" algn="tl">
                  <a:srgbClr val="000000">
                    <a:alpha val="43137"/>
                  </a:srgbClr>
                </a:outerShdw>
              </a:effectLst>
            </a:endParaRPr>
          </a:p>
        </p:txBody>
      </p:sp>
      <p:sp>
        <p:nvSpPr>
          <p:cNvPr id="4" name="Rectangle 3"/>
          <p:cNvSpPr/>
          <p:nvPr/>
        </p:nvSpPr>
        <p:spPr>
          <a:xfrm>
            <a:off x="0" y="762000"/>
            <a:ext cx="9144000" cy="584200"/>
          </a:xfrm>
          <a:prstGeom prst="rect">
            <a:avLst/>
          </a:prstGeom>
        </p:spPr>
        <p:txBody>
          <a:bodyPr>
            <a:spAutoFit/>
          </a:bodyPr>
          <a:lstStyle/>
          <a:p>
            <a:pPr algn="ctr" eaLnBrk="1" hangingPunct="1">
              <a:defRPr/>
            </a:pPr>
            <a:r>
              <a:rPr lang="en-US" sz="3200" b="1" dirty="0">
                <a:solidFill>
                  <a:srgbClr val="FFFF00"/>
                </a:solidFill>
                <a:effectLst>
                  <a:outerShdw blurRad="38100" dist="38100" dir="2700000" algn="tl">
                    <a:srgbClr val="000000">
                      <a:alpha val="43137"/>
                    </a:srgbClr>
                  </a:outerShdw>
                </a:effectLst>
              </a:rPr>
              <a:t>Eastern Brook Trout Joint Venture Vision</a:t>
            </a:r>
            <a:r>
              <a:rPr lang="en-US" sz="2800" b="1" i="1" dirty="0">
                <a:solidFill>
                  <a:srgbClr val="FFFF00"/>
                </a:solidFill>
              </a:rPr>
              <a:t>:</a:t>
            </a:r>
          </a:p>
        </p:txBody>
      </p:sp>
      <p:pic>
        <p:nvPicPr>
          <p:cNvPr id="10245" name="Picture 4"/>
          <p:cNvPicPr>
            <a:picLocks noChangeAspect="1" noChangeArrowheads="1"/>
          </p:cNvPicPr>
          <p:nvPr/>
        </p:nvPicPr>
        <p:blipFill>
          <a:blip r:embed="rId4"/>
          <a:srcRect/>
          <a:stretch>
            <a:fillRect/>
          </a:stretch>
        </p:blipFill>
        <p:spPr bwMode="auto">
          <a:xfrm>
            <a:off x="80010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381000"/>
            <a:ext cx="8229600" cy="1447800"/>
          </a:xfrm>
        </p:spPr>
        <p:txBody>
          <a:bodyPr/>
          <a:lstStyle/>
          <a:p>
            <a:pPr algn="ctr" eaLnBrk="1" hangingPunct="1">
              <a:defRPr/>
            </a:pPr>
            <a:r>
              <a:rPr lang="en-US" sz="4000" dirty="0" smtClean="0">
                <a:solidFill>
                  <a:schemeClr val="tx1"/>
                </a:solidFill>
                <a:effectLst/>
              </a:rPr>
              <a:t/>
            </a:r>
            <a:br>
              <a:rPr lang="en-US" sz="4000" dirty="0" smtClean="0">
                <a:solidFill>
                  <a:schemeClr val="tx1"/>
                </a:solidFill>
                <a:effectLst/>
              </a:rPr>
            </a:br>
            <a:r>
              <a:rPr lang="en-US" sz="4000" b="1" dirty="0" smtClean="0">
                <a:solidFill>
                  <a:srgbClr val="FFFF00"/>
                </a:solidFill>
                <a:effectLst>
                  <a:outerShdw blurRad="38100" dist="38100" dir="2700000" algn="tl">
                    <a:srgbClr val="000000">
                      <a:alpha val="43137"/>
                    </a:srgbClr>
                  </a:outerShdw>
                </a:effectLst>
              </a:rPr>
              <a:t>Eastern Brook Trout</a:t>
            </a:r>
            <a:br>
              <a:rPr lang="en-US" sz="4000" b="1" dirty="0" smtClean="0">
                <a:solidFill>
                  <a:srgbClr val="FFFF00"/>
                </a:solidFill>
                <a:effectLst>
                  <a:outerShdw blurRad="38100" dist="38100" dir="2700000" algn="tl">
                    <a:srgbClr val="000000">
                      <a:alpha val="43137"/>
                    </a:srgbClr>
                  </a:outerShdw>
                </a:effectLst>
              </a:rPr>
            </a:br>
            <a:r>
              <a:rPr lang="en-US" sz="4000" b="1" dirty="0" smtClean="0">
                <a:solidFill>
                  <a:srgbClr val="FFFF00"/>
                </a:solidFill>
                <a:effectLst>
                  <a:outerShdw blurRad="38100" dist="38100" dir="2700000" algn="tl">
                    <a:srgbClr val="000000">
                      <a:alpha val="43137"/>
                    </a:srgbClr>
                  </a:outerShdw>
                </a:effectLst>
              </a:rPr>
              <a:t>Conservation Scales</a:t>
            </a:r>
            <a:br>
              <a:rPr lang="en-US" sz="4000" b="1" dirty="0" smtClean="0">
                <a:solidFill>
                  <a:srgbClr val="FFFF00"/>
                </a:solidFill>
                <a:effectLst>
                  <a:outerShdw blurRad="38100" dist="38100" dir="2700000" algn="tl">
                    <a:srgbClr val="000000">
                      <a:alpha val="43137"/>
                    </a:srgbClr>
                  </a:outerShdw>
                </a:effectLst>
              </a:rPr>
            </a:br>
            <a:endParaRPr lang="en-US" sz="4000" b="1" dirty="0" smtClean="0">
              <a:solidFill>
                <a:srgbClr val="FFFF00"/>
              </a:solidFill>
              <a:effectLst>
                <a:outerShdw blurRad="38100" dist="38100" dir="2700000" algn="tl">
                  <a:srgbClr val="000000">
                    <a:alpha val="43137"/>
                  </a:srgbClr>
                </a:outerShdw>
              </a:effectLst>
            </a:endParaRPr>
          </a:p>
        </p:txBody>
      </p:sp>
      <p:sp>
        <p:nvSpPr>
          <p:cNvPr id="520195" name="Rectangle 3"/>
          <p:cNvSpPr>
            <a:spLocks noGrp="1" noChangeArrowheads="1"/>
          </p:cNvSpPr>
          <p:nvPr>
            <p:ph type="body" idx="1"/>
          </p:nvPr>
        </p:nvSpPr>
        <p:spPr>
          <a:xfrm>
            <a:off x="304800" y="2514600"/>
            <a:ext cx="8229600" cy="4191000"/>
          </a:xfrm>
        </p:spPr>
        <p:txBody>
          <a:bodyPr/>
          <a:lstStyle/>
          <a:p>
            <a:pPr marL="609600" indent="-609600" eaLnBrk="1" hangingPunct="1">
              <a:buClr>
                <a:schemeClr val="tx1"/>
              </a:buClr>
              <a:buFont typeface="Wingdings" pitchFamily="2" charset="2"/>
              <a:buChar char="v"/>
              <a:defRPr/>
            </a:pPr>
            <a:r>
              <a:rPr lang="en-US" sz="4000" b="1" dirty="0" smtClean="0">
                <a:solidFill>
                  <a:srgbClr val="FFFF00"/>
                </a:solidFill>
              </a:rPr>
              <a:t> Range-wide</a:t>
            </a:r>
          </a:p>
          <a:p>
            <a:pPr marL="609600" indent="-609600" eaLnBrk="1" hangingPunct="1">
              <a:buClr>
                <a:schemeClr val="tx1"/>
              </a:buClr>
              <a:buFont typeface="Wingdings" pitchFamily="2" charset="2"/>
              <a:buChar char="v"/>
              <a:defRPr/>
            </a:pPr>
            <a:endParaRPr lang="en-US" sz="1600" b="1" dirty="0" smtClean="0">
              <a:solidFill>
                <a:srgbClr val="FFFF00"/>
              </a:solidFill>
            </a:endParaRPr>
          </a:p>
          <a:p>
            <a:pPr marL="609600" indent="-609600" eaLnBrk="1" hangingPunct="1">
              <a:buClr>
                <a:schemeClr val="tx1"/>
              </a:buClr>
              <a:buFont typeface="Wingdings" pitchFamily="2" charset="2"/>
              <a:buChar char="v"/>
              <a:defRPr/>
            </a:pPr>
            <a:r>
              <a:rPr lang="en-US" sz="4000" b="1" dirty="0" smtClean="0">
                <a:solidFill>
                  <a:srgbClr val="FFFF00"/>
                </a:solidFill>
              </a:rPr>
              <a:t> Regional</a:t>
            </a:r>
          </a:p>
          <a:p>
            <a:pPr marL="609600" indent="-609600" eaLnBrk="1" hangingPunct="1">
              <a:buClr>
                <a:schemeClr val="tx1"/>
              </a:buClr>
              <a:buFont typeface="Wingdings" pitchFamily="2" charset="2"/>
              <a:buChar char="v"/>
              <a:defRPr/>
            </a:pPr>
            <a:endParaRPr lang="en-US" sz="1600" b="1" dirty="0" smtClean="0">
              <a:solidFill>
                <a:srgbClr val="FFFF00"/>
              </a:solidFill>
            </a:endParaRPr>
          </a:p>
          <a:p>
            <a:pPr marL="609600" indent="-609600" eaLnBrk="1" hangingPunct="1">
              <a:buClr>
                <a:schemeClr val="tx1"/>
              </a:buClr>
              <a:buFont typeface="Wingdings" pitchFamily="2" charset="2"/>
              <a:buChar char="v"/>
              <a:defRPr/>
            </a:pPr>
            <a:r>
              <a:rPr lang="en-US" sz="4000" b="1" dirty="0" smtClean="0">
                <a:solidFill>
                  <a:srgbClr val="FFFF00"/>
                </a:solidFill>
              </a:rPr>
              <a:t> State</a:t>
            </a:r>
          </a:p>
          <a:p>
            <a:pPr marL="609600" indent="-609600" eaLnBrk="1" hangingPunct="1">
              <a:buClr>
                <a:schemeClr val="tx1"/>
              </a:buClr>
              <a:buFont typeface="Wingdings" pitchFamily="2" charset="2"/>
              <a:buChar char="v"/>
              <a:defRPr/>
            </a:pPr>
            <a:endParaRPr lang="en-US" sz="1600" b="1" dirty="0" smtClean="0">
              <a:solidFill>
                <a:srgbClr val="FFFF00"/>
              </a:solidFill>
            </a:endParaRPr>
          </a:p>
          <a:p>
            <a:pPr marL="0" indent="0" eaLnBrk="1" hangingPunct="1">
              <a:buClr>
                <a:schemeClr val="tx1"/>
              </a:buClr>
              <a:buNone/>
              <a:defRPr/>
            </a:pPr>
            <a:endParaRPr lang="en-US" sz="4000" b="1" dirty="0" smtClean="0">
              <a:solidFill>
                <a:srgbClr val="FFFF00"/>
              </a:solidFill>
            </a:endParaRPr>
          </a:p>
        </p:txBody>
      </p:sp>
      <p:pic>
        <p:nvPicPr>
          <p:cNvPr id="11268" name="Picture 2"/>
          <p:cNvPicPr>
            <a:picLocks noChangeAspect="1" noChangeArrowheads="1"/>
          </p:cNvPicPr>
          <p:nvPr/>
        </p:nvPicPr>
        <p:blipFill>
          <a:blip r:embed="rId3"/>
          <a:srcRect/>
          <a:stretch>
            <a:fillRect/>
          </a:stretch>
        </p:blipFill>
        <p:spPr bwMode="auto">
          <a:xfrm>
            <a:off x="7924800" y="5943600"/>
            <a:ext cx="1066800" cy="768350"/>
          </a:xfrm>
          <a:prstGeom prst="rect">
            <a:avLst/>
          </a:prstGeom>
          <a:noFill/>
          <a:ln w="9525">
            <a:noFill/>
            <a:miter lim="800000"/>
            <a:headEnd/>
            <a:tailEnd/>
          </a:ln>
        </p:spPr>
      </p:pic>
      <p:pic>
        <p:nvPicPr>
          <p:cNvPr id="5" name="Picture 3" descr="Eastern Brook Trout.jpg"/>
          <p:cNvPicPr>
            <a:picLocks noChangeAspect="1"/>
          </p:cNvPicPr>
          <p:nvPr/>
        </p:nvPicPr>
        <p:blipFill>
          <a:blip r:embed="rId4"/>
          <a:srcRect/>
          <a:stretch>
            <a:fillRect/>
          </a:stretch>
        </p:blipFill>
        <p:spPr bwMode="auto">
          <a:xfrm>
            <a:off x="4529573" y="2286000"/>
            <a:ext cx="4309627" cy="3232220"/>
          </a:xfrm>
          <a:prstGeom prst="rect">
            <a:avLst/>
          </a:prstGeom>
          <a:noFill/>
          <a:ln w="9525">
            <a:noFill/>
            <a:miter lim="800000"/>
            <a:headEnd/>
            <a:tailEnd/>
          </a:ln>
        </p:spPr>
      </p:pic>
    </p:spTree>
    <p:extLst>
      <p:ext uri="{BB962C8B-B14F-4D97-AF65-F5344CB8AC3E}">
        <p14:creationId xmlns:p14="http://schemas.microsoft.com/office/powerpoint/2010/main" val="22711226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2"/>
          <p:cNvPicPr>
            <a:picLocks noChangeAspect="1" noChangeArrowheads="1"/>
          </p:cNvPicPr>
          <p:nvPr/>
        </p:nvPicPr>
        <p:blipFill>
          <a:blip r:embed="rId3"/>
          <a:srcRect/>
          <a:stretch>
            <a:fillRect/>
          </a:stretch>
        </p:blipFill>
        <p:spPr bwMode="auto">
          <a:xfrm>
            <a:off x="8044543" y="5966619"/>
            <a:ext cx="1066800" cy="768350"/>
          </a:xfrm>
          <a:prstGeom prst="rect">
            <a:avLst/>
          </a:prstGeom>
          <a:noFill/>
          <a:ln w="9525">
            <a:noFill/>
            <a:miter lim="800000"/>
            <a:headEnd/>
            <a:tailEnd/>
          </a:ln>
        </p:spPr>
      </p:pic>
      <p:sp>
        <p:nvSpPr>
          <p:cNvPr id="6146" name="Rectangle 2"/>
          <p:cNvSpPr>
            <a:spLocks noGrp="1" noChangeArrowheads="1"/>
          </p:cNvSpPr>
          <p:nvPr>
            <p:ph type="title"/>
          </p:nvPr>
        </p:nvSpPr>
        <p:spPr>
          <a:xfrm>
            <a:off x="-228600" y="-228600"/>
            <a:ext cx="9568543" cy="1447800"/>
          </a:xfrm>
        </p:spPr>
        <p:txBody>
          <a:bodyPr/>
          <a:lstStyle/>
          <a:p>
            <a:pPr algn="ctr" eaLnBrk="1" hangingPunct="1">
              <a:defRPr/>
            </a:pPr>
            <a:r>
              <a:rPr lang="en-US" sz="4000" dirty="0" smtClean="0">
                <a:solidFill>
                  <a:schemeClr val="tx1"/>
                </a:solidFill>
                <a:effectLst/>
              </a:rPr>
              <a:t/>
            </a:r>
            <a:br>
              <a:rPr lang="en-US" sz="4000" dirty="0" smtClean="0">
                <a:solidFill>
                  <a:schemeClr val="tx1"/>
                </a:solidFill>
                <a:effectLst/>
              </a:rPr>
            </a:br>
            <a:r>
              <a:rPr lang="en-US" sz="4000" b="1" dirty="0" smtClean="0">
                <a:solidFill>
                  <a:srgbClr val="FFFF00"/>
                </a:solidFill>
                <a:effectLst>
                  <a:outerShdw blurRad="38100" dist="38100" dir="2700000" algn="tl">
                    <a:srgbClr val="000000">
                      <a:alpha val="43137"/>
                    </a:srgbClr>
                  </a:outerShdw>
                </a:effectLst>
              </a:rPr>
              <a:t/>
            </a:r>
            <a:br>
              <a:rPr lang="en-US" sz="4000" b="1" dirty="0" smtClean="0">
                <a:solidFill>
                  <a:srgbClr val="FFFF00"/>
                </a:solidFill>
                <a:effectLst>
                  <a:outerShdw blurRad="38100" dist="38100" dir="2700000" algn="tl">
                    <a:srgbClr val="000000">
                      <a:alpha val="43137"/>
                    </a:srgbClr>
                  </a:outerShdw>
                </a:effectLst>
              </a:rPr>
            </a:br>
            <a:r>
              <a:rPr lang="en-US" b="1" dirty="0">
                <a:solidFill>
                  <a:srgbClr val="FFFF00"/>
                </a:solidFill>
                <a:effectLst>
                  <a:outerShdw blurRad="38100" dist="38100" dir="2700000" algn="tl">
                    <a:srgbClr val="000000">
                      <a:alpha val="43137"/>
                    </a:srgbClr>
                  </a:outerShdw>
                </a:effectLst>
              </a:rPr>
              <a:t>Range-Wide </a:t>
            </a:r>
            <a:r>
              <a:rPr lang="en-US" b="1" dirty="0" smtClean="0">
                <a:solidFill>
                  <a:srgbClr val="FFFF00"/>
                </a:solidFill>
                <a:effectLst>
                  <a:outerShdw blurRad="38100" dist="38100" dir="2700000" algn="tl">
                    <a:srgbClr val="000000">
                      <a:alpha val="43137"/>
                    </a:srgbClr>
                  </a:outerShdw>
                </a:effectLst>
              </a:rPr>
              <a:t>Objectives</a:t>
            </a:r>
            <a:br>
              <a:rPr lang="en-US" b="1" dirty="0" smtClean="0">
                <a:solidFill>
                  <a:srgbClr val="FFFF00"/>
                </a:solidFill>
                <a:effectLst>
                  <a:outerShdw blurRad="38100" dist="38100" dir="2700000" algn="tl">
                    <a:srgbClr val="000000">
                      <a:alpha val="43137"/>
                    </a:srgbClr>
                  </a:outerShdw>
                </a:effectLst>
              </a:rPr>
            </a:br>
            <a:endParaRPr lang="en-US" b="1" dirty="0" smtClean="0">
              <a:solidFill>
                <a:srgbClr val="FFFF00"/>
              </a:solidFill>
              <a:effectLst>
                <a:outerShdw blurRad="38100" dist="38100" dir="2700000" algn="tl">
                  <a:srgbClr val="000000">
                    <a:alpha val="43137"/>
                  </a:srgbClr>
                </a:outerShdw>
              </a:effectLst>
            </a:endParaRPr>
          </a:p>
        </p:txBody>
      </p:sp>
      <p:sp>
        <p:nvSpPr>
          <p:cNvPr id="521219" name="Rectangle 3"/>
          <p:cNvSpPr>
            <a:spLocks noGrp="1" noChangeArrowheads="1"/>
          </p:cNvSpPr>
          <p:nvPr>
            <p:ph type="body" idx="1"/>
          </p:nvPr>
        </p:nvSpPr>
        <p:spPr>
          <a:xfrm>
            <a:off x="457200" y="1752600"/>
            <a:ext cx="8686800" cy="4191000"/>
          </a:xfrm>
        </p:spPr>
        <p:txBody>
          <a:bodyPr/>
          <a:lstStyle/>
          <a:p>
            <a:pPr marL="609600" indent="-609600" eaLnBrk="1" hangingPunct="1">
              <a:buClr>
                <a:schemeClr val="tx1"/>
              </a:buClr>
              <a:buFont typeface="Wingdings" pitchFamily="2" charset="2"/>
              <a:buAutoNum type="arabicPeriod"/>
              <a:defRPr/>
            </a:pPr>
            <a:r>
              <a:rPr lang="en-US" b="1" dirty="0" smtClean="0">
                <a:solidFill>
                  <a:srgbClr val="FFFF00"/>
                </a:solidFill>
              </a:rPr>
              <a:t>Protect the “best of the best”</a:t>
            </a:r>
          </a:p>
          <a:p>
            <a:pPr marL="609600" indent="-609600" eaLnBrk="1" hangingPunct="1">
              <a:buClr>
                <a:schemeClr val="tx1"/>
              </a:buClr>
              <a:buFont typeface="Wingdings" pitchFamily="2" charset="2"/>
              <a:buAutoNum type="arabicPeriod"/>
              <a:defRPr/>
            </a:pPr>
            <a:endParaRPr lang="en-US" sz="1000" b="1" dirty="0" smtClean="0">
              <a:solidFill>
                <a:srgbClr val="FFFF00"/>
              </a:solidFill>
            </a:endParaRPr>
          </a:p>
          <a:p>
            <a:pPr marL="609600" indent="-609600" eaLnBrk="1" hangingPunct="1">
              <a:buClr>
                <a:schemeClr val="tx1"/>
              </a:buClr>
              <a:buFont typeface="Wingdings" pitchFamily="2" charset="2"/>
              <a:buAutoNum type="arabicPeriod"/>
              <a:defRPr/>
            </a:pPr>
            <a:r>
              <a:rPr lang="en-US" b="1" dirty="0" smtClean="0">
                <a:solidFill>
                  <a:srgbClr val="FFFF00"/>
                </a:solidFill>
              </a:rPr>
              <a:t>Re-establish what’s been lost</a:t>
            </a:r>
          </a:p>
          <a:p>
            <a:pPr marL="609600" indent="-609600" eaLnBrk="1" hangingPunct="1">
              <a:buClr>
                <a:schemeClr val="tx1"/>
              </a:buClr>
              <a:buFont typeface="Wingdings" pitchFamily="2" charset="2"/>
              <a:buAutoNum type="arabicPeriod"/>
              <a:defRPr/>
            </a:pPr>
            <a:endParaRPr lang="en-US" sz="1000" b="1" dirty="0" smtClean="0">
              <a:solidFill>
                <a:srgbClr val="FFFF00"/>
              </a:solidFill>
            </a:endParaRPr>
          </a:p>
          <a:p>
            <a:pPr marL="609600" indent="-609600" eaLnBrk="1" hangingPunct="1">
              <a:buClr>
                <a:schemeClr val="tx1"/>
              </a:buClr>
              <a:buFont typeface="Wingdings" pitchFamily="2" charset="2"/>
              <a:buAutoNum type="arabicPeriod"/>
              <a:defRPr/>
            </a:pPr>
            <a:r>
              <a:rPr lang="en-US" b="1" dirty="0" smtClean="0">
                <a:solidFill>
                  <a:srgbClr val="FFFF00"/>
                </a:solidFill>
              </a:rPr>
              <a:t>Strengthen what we have</a:t>
            </a:r>
          </a:p>
          <a:p>
            <a:pPr marL="609600" indent="-609600" eaLnBrk="1" hangingPunct="1">
              <a:buClr>
                <a:schemeClr val="tx1"/>
              </a:buClr>
              <a:buFont typeface="Wingdings" pitchFamily="2" charset="2"/>
              <a:buAutoNum type="arabicPeriod"/>
              <a:defRPr/>
            </a:pPr>
            <a:endParaRPr lang="en-US" sz="1000" b="1" dirty="0" smtClean="0">
              <a:solidFill>
                <a:srgbClr val="FFFF00"/>
              </a:solidFill>
            </a:endParaRPr>
          </a:p>
          <a:p>
            <a:pPr marL="609600" indent="-609600" eaLnBrk="1" hangingPunct="1">
              <a:buClr>
                <a:schemeClr val="tx1"/>
              </a:buClr>
              <a:buFont typeface="Wingdings" pitchFamily="2" charset="2"/>
              <a:buAutoNum type="arabicPeriod" startAt="4"/>
              <a:defRPr/>
            </a:pPr>
            <a:r>
              <a:rPr lang="en-US" b="1" dirty="0" smtClean="0">
                <a:solidFill>
                  <a:srgbClr val="FFFF00"/>
                </a:solidFill>
              </a:rPr>
              <a:t> Prevent declines</a:t>
            </a:r>
          </a:p>
          <a:p>
            <a:pPr marL="609600" indent="-609600" eaLnBrk="1" hangingPunct="1">
              <a:buClr>
                <a:schemeClr val="tx1"/>
              </a:buClr>
              <a:buFont typeface="Wingdings" pitchFamily="2" charset="2"/>
              <a:buAutoNum type="arabicPeriod" startAt="4"/>
              <a:defRPr/>
            </a:pPr>
            <a:endParaRPr lang="en-US" sz="1000" b="1" dirty="0" smtClean="0">
              <a:solidFill>
                <a:srgbClr val="FFFF00"/>
              </a:solidFill>
            </a:endParaRPr>
          </a:p>
          <a:p>
            <a:pPr marL="609600" indent="-609600" eaLnBrk="1" hangingPunct="1">
              <a:buClr>
                <a:schemeClr val="tx1"/>
              </a:buClr>
              <a:buFont typeface="Wingdings" pitchFamily="2" charset="2"/>
              <a:buAutoNum type="arabicPeriod" startAt="4"/>
              <a:defRPr/>
            </a:pPr>
            <a:r>
              <a:rPr lang="en-US" b="1" dirty="0" smtClean="0">
                <a:solidFill>
                  <a:srgbClr val="FFFF00"/>
                </a:solidFill>
              </a:rPr>
              <a:t>Determine the status of the unknown</a:t>
            </a:r>
          </a:p>
          <a:p>
            <a:pPr marL="609600" indent="-609600" eaLnBrk="1" hangingPunct="1">
              <a:buClr>
                <a:schemeClr val="tx1"/>
              </a:buClr>
              <a:buFont typeface="Wingdings" pitchFamily="2" charset="2"/>
              <a:buAutoNum type="arabicPeriod" startAt="4"/>
              <a:defRPr/>
            </a:pPr>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b="1" dirty="0" smtClean="0">
                <a:solidFill>
                  <a:srgbClr val="FFFF00"/>
                </a:solidFill>
              </a:rPr>
              <a:t>Regional Habitat Objectives</a:t>
            </a:r>
            <a:br>
              <a:rPr lang="en-US" b="1" dirty="0" smtClean="0">
                <a:solidFill>
                  <a:srgbClr val="FFFF00"/>
                </a:solidFill>
              </a:rPr>
            </a:br>
            <a:r>
              <a:rPr lang="en-US" sz="2400" b="1" dirty="0" smtClean="0">
                <a:solidFill>
                  <a:srgbClr val="FFFF00"/>
                </a:solidFill>
              </a:rPr>
              <a:t>(by 2012)</a:t>
            </a:r>
            <a:endParaRPr lang="en-US" sz="2400" b="1" dirty="0">
              <a:solidFill>
                <a:srgbClr val="FFFF00"/>
              </a:solidFill>
            </a:endParaRPr>
          </a:p>
        </p:txBody>
      </p:sp>
      <p:sp>
        <p:nvSpPr>
          <p:cNvPr id="3" name="Content Placeholder 2"/>
          <p:cNvSpPr>
            <a:spLocks noGrp="1"/>
          </p:cNvSpPr>
          <p:nvPr>
            <p:ph idx="1"/>
          </p:nvPr>
        </p:nvSpPr>
        <p:spPr>
          <a:xfrm>
            <a:off x="457200" y="1905000"/>
            <a:ext cx="8229600" cy="4267200"/>
          </a:xfrm>
        </p:spPr>
        <p:txBody>
          <a:bodyPr/>
          <a:lstStyle/>
          <a:p>
            <a:pPr marL="514350" indent="-514350">
              <a:buClr>
                <a:schemeClr val="tx2"/>
              </a:buClr>
              <a:buSzPct val="100000"/>
              <a:buFontTx/>
              <a:buAutoNum type="arabicPeriod"/>
              <a:defRPr/>
            </a:pPr>
            <a:r>
              <a:rPr lang="en-US" sz="2800" b="1" dirty="0" smtClean="0">
                <a:solidFill>
                  <a:srgbClr val="FFFF00"/>
                </a:solidFill>
              </a:rPr>
              <a:t>Maintain status (no net loss) of 617 healthy </a:t>
            </a:r>
            <a:r>
              <a:rPr lang="en-US" sz="2800" b="1" dirty="0" err="1" smtClean="0">
                <a:solidFill>
                  <a:srgbClr val="FFFF00"/>
                </a:solidFill>
              </a:rPr>
              <a:t>subwatersheds</a:t>
            </a:r>
            <a:r>
              <a:rPr lang="en-US" sz="2800" b="1" dirty="0" smtClean="0">
                <a:solidFill>
                  <a:srgbClr val="FFFF00"/>
                </a:solidFill>
              </a:rPr>
              <a:t> </a:t>
            </a:r>
          </a:p>
          <a:p>
            <a:pPr marL="514350" indent="-514350">
              <a:buClr>
                <a:schemeClr val="tx2"/>
              </a:buClr>
              <a:buSzPct val="100000"/>
              <a:buFontTx/>
              <a:buAutoNum type="arabicPeriod"/>
              <a:defRPr/>
            </a:pPr>
            <a:endParaRPr lang="en-US" sz="1000" dirty="0" smtClean="0">
              <a:solidFill>
                <a:srgbClr val="FFFF00"/>
              </a:solidFill>
            </a:endParaRPr>
          </a:p>
          <a:p>
            <a:pPr marL="514350" indent="-514350">
              <a:buClr>
                <a:schemeClr val="tx2"/>
              </a:buClr>
              <a:buSzPct val="100000"/>
              <a:buFontTx/>
              <a:buAutoNum type="arabicPeriod"/>
              <a:defRPr/>
            </a:pPr>
            <a:r>
              <a:rPr lang="en-US" sz="2800" b="1" dirty="0" smtClean="0">
                <a:solidFill>
                  <a:srgbClr val="FFFF00"/>
                </a:solidFill>
              </a:rPr>
              <a:t>Strengthen populations in 31 </a:t>
            </a:r>
            <a:r>
              <a:rPr lang="en-US" sz="2800" b="1" dirty="0" err="1" smtClean="0">
                <a:solidFill>
                  <a:srgbClr val="FFFF00"/>
                </a:solidFill>
              </a:rPr>
              <a:t>subwatersheds</a:t>
            </a:r>
            <a:r>
              <a:rPr lang="en-US" sz="2800" b="1" dirty="0" smtClean="0">
                <a:solidFill>
                  <a:srgbClr val="FFFF00"/>
                </a:solidFill>
              </a:rPr>
              <a:t> classified as healthy</a:t>
            </a:r>
          </a:p>
          <a:p>
            <a:pPr marL="514350" indent="-514350">
              <a:buClr>
                <a:schemeClr val="tx2"/>
              </a:buClr>
              <a:buSzPct val="100000"/>
              <a:buFontTx/>
              <a:buAutoNum type="arabicPeriod"/>
              <a:defRPr/>
            </a:pPr>
            <a:endParaRPr lang="en-US" sz="1000" dirty="0" smtClean="0">
              <a:solidFill>
                <a:srgbClr val="FFFF00"/>
              </a:solidFill>
            </a:endParaRPr>
          </a:p>
          <a:p>
            <a:pPr marL="514350" indent="-514350">
              <a:buClr>
                <a:schemeClr val="tx2"/>
              </a:buClr>
              <a:buSzPct val="100000"/>
              <a:buFontTx/>
              <a:buNone/>
              <a:defRPr/>
            </a:pPr>
            <a:r>
              <a:rPr lang="en-US" sz="2800" dirty="0" smtClean="0"/>
              <a:t>3. </a:t>
            </a:r>
            <a:r>
              <a:rPr lang="en-US" sz="2800" b="1" dirty="0" smtClean="0">
                <a:solidFill>
                  <a:srgbClr val="FFFF00"/>
                </a:solidFill>
              </a:rPr>
              <a:t>Establish self-sustaining populations in 8 extirpated </a:t>
            </a:r>
            <a:r>
              <a:rPr lang="en-US" sz="2800" b="1" dirty="0" err="1" smtClean="0">
                <a:solidFill>
                  <a:srgbClr val="FFFF00"/>
                </a:solidFill>
              </a:rPr>
              <a:t>subwatersheds</a:t>
            </a:r>
            <a:endParaRPr lang="en-US" sz="2800" b="1" dirty="0" smtClean="0">
              <a:solidFill>
                <a:srgbClr val="FFFF00"/>
              </a:solidFill>
            </a:endParaRPr>
          </a:p>
          <a:p>
            <a:pPr marL="514350" indent="-514350">
              <a:buClr>
                <a:schemeClr val="tx2"/>
              </a:buClr>
              <a:buSzPct val="100000"/>
              <a:buFontTx/>
              <a:buNone/>
              <a:defRPr/>
            </a:pPr>
            <a:endParaRPr lang="en-US" sz="1000" dirty="0" smtClean="0">
              <a:solidFill>
                <a:srgbClr val="FFFF00"/>
              </a:solidFill>
            </a:endParaRPr>
          </a:p>
          <a:p>
            <a:pPr marL="514350" indent="-514350">
              <a:buClr>
                <a:schemeClr val="tx2"/>
              </a:buClr>
              <a:buSzPct val="100000"/>
              <a:buFontTx/>
              <a:buNone/>
              <a:defRPr/>
            </a:pPr>
            <a:r>
              <a:rPr lang="en-US" sz="2800" dirty="0" smtClean="0"/>
              <a:t>4.</a:t>
            </a:r>
            <a:r>
              <a:rPr lang="en-US" sz="2800" dirty="0" smtClean="0">
                <a:solidFill>
                  <a:srgbClr val="FFFF00"/>
                </a:solidFill>
              </a:rPr>
              <a:t> </a:t>
            </a:r>
            <a:r>
              <a:rPr lang="en-US" sz="2800" b="1" dirty="0" smtClean="0">
                <a:solidFill>
                  <a:srgbClr val="FFFF00"/>
                </a:solidFill>
              </a:rPr>
              <a:t>Improve 7 reduced </a:t>
            </a:r>
            <a:r>
              <a:rPr lang="en-US" sz="2800" b="1" dirty="0" err="1" smtClean="0">
                <a:solidFill>
                  <a:srgbClr val="FFFF00"/>
                </a:solidFill>
              </a:rPr>
              <a:t>subwatersheds</a:t>
            </a:r>
            <a:r>
              <a:rPr lang="en-US" sz="2800" b="1" dirty="0" smtClean="0">
                <a:solidFill>
                  <a:srgbClr val="FFFF00"/>
                </a:solidFill>
              </a:rPr>
              <a:t> to healthy classification</a:t>
            </a:r>
          </a:p>
          <a:p>
            <a:pPr marL="514350" indent="-514350">
              <a:buClr>
                <a:schemeClr val="tx2"/>
              </a:buClr>
              <a:buSzPct val="100000"/>
              <a:buFontTx/>
              <a:buAutoNum type="arabicPeriod"/>
              <a:defRPr/>
            </a:pPr>
            <a:endParaRPr lang="en-US" dirty="0" smtClean="0">
              <a:solidFill>
                <a:srgbClr val="FFFF00"/>
              </a:solidFill>
            </a:endParaRPr>
          </a:p>
        </p:txBody>
      </p:sp>
      <p:pic>
        <p:nvPicPr>
          <p:cNvPr id="13316" name="Picture 6"/>
          <p:cNvPicPr>
            <a:picLocks noChangeAspect="1" noChangeArrowheads="1"/>
          </p:cNvPicPr>
          <p:nvPr/>
        </p:nvPicPr>
        <p:blipFill>
          <a:blip r:embed="rId3"/>
          <a:srcRect/>
          <a:stretch>
            <a:fillRect/>
          </a:stretch>
        </p:blipFill>
        <p:spPr bwMode="auto">
          <a:xfrm>
            <a:off x="79248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b="1" dirty="0" smtClean="0">
                <a:solidFill>
                  <a:srgbClr val="FFFF00"/>
                </a:solidFill>
              </a:rPr>
              <a:t>Regional Habitat Objectives</a:t>
            </a:r>
            <a:br>
              <a:rPr lang="en-US" b="1" dirty="0" smtClean="0">
                <a:solidFill>
                  <a:srgbClr val="FFFF00"/>
                </a:solidFill>
              </a:rPr>
            </a:br>
            <a:r>
              <a:rPr lang="en-US" sz="2400" b="1" dirty="0" smtClean="0">
                <a:solidFill>
                  <a:srgbClr val="FFFF00"/>
                </a:solidFill>
              </a:rPr>
              <a:t>(by 2012)</a:t>
            </a:r>
            <a:endParaRPr lang="en-US" sz="2400" b="1" dirty="0">
              <a:solidFill>
                <a:srgbClr val="FFFF00"/>
              </a:solidFill>
            </a:endParaRPr>
          </a:p>
        </p:txBody>
      </p:sp>
      <p:sp>
        <p:nvSpPr>
          <p:cNvPr id="3" name="Content Placeholder 2"/>
          <p:cNvSpPr>
            <a:spLocks noGrp="1"/>
          </p:cNvSpPr>
          <p:nvPr>
            <p:ph idx="1"/>
          </p:nvPr>
        </p:nvSpPr>
        <p:spPr>
          <a:xfrm>
            <a:off x="381000" y="1676400"/>
            <a:ext cx="8229600" cy="4191000"/>
          </a:xfrm>
        </p:spPr>
        <p:txBody>
          <a:bodyPr/>
          <a:lstStyle/>
          <a:p>
            <a:pPr marL="514350" indent="-514350">
              <a:buClr>
                <a:schemeClr val="tx2"/>
              </a:buClr>
              <a:buSzPct val="100000"/>
              <a:buFontTx/>
              <a:buNone/>
              <a:defRPr/>
            </a:pPr>
            <a:r>
              <a:rPr lang="en-US" dirty="0" smtClean="0"/>
              <a:t>5. </a:t>
            </a:r>
            <a:r>
              <a:rPr lang="en-US" sz="2800" b="1" dirty="0" smtClean="0">
                <a:solidFill>
                  <a:srgbClr val="FFFF00"/>
                </a:solidFill>
              </a:rPr>
              <a:t>Strengthen populations in 63 watersheds classified as reduced</a:t>
            </a:r>
          </a:p>
          <a:p>
            <a:pPr marL="514350" indent="-514350">
              <a:buClr>
                <a:schemeClr val="tx2"/>
              </a:buClr>
              <a:buSzPct val="100000"/>
              <a:buFontTx/>
              <a:buNone/>
              <a:defRPr/>
            </a:pPr>
            <a:endParaRPr lang="en-US" sz="1000" dirty="0" smtClean="0"/>
          </a:p>
          <a:p>
            <a:pPr marL="514350" indent="-514350">
              <a:buClr>
                <a:schemeClr val="tx2"/>
              </a:buClr>
              <a:buSzPct val="100000"/>
              <a:buFontTx/>
              <a:buNone/>
              <a:defRPr/>
            </a:pPr>
            <a:r>
              <a:rPr lang="en-US" sz="2800" dirty="0" smtClean="0"/>
              <a:t>6. </a:t>
            </a:r>
            <a:r>
              <a:rPr lang="en-US" sz="2800" b="1" dirty="0" smtClean="0">
                <a:solidFill>
                  <a:srgbClr val="FFFF00"/>
                </a:solidFill>
              </a:rPr>
              <a:t>Maintain 713 reduced </a:t>
            </a:r>
            <a:r>
              <a:rPr lang="en-US" sz="2800" b="1" dirty="0" err="1" smtClean="0">
                <a:solidFill>
                  <a:srgbClr val="FFFF00"/>
                </a:solidFill>
              </a:rPr>
              <a:t>subwatersheds</a:t>
            </a:r>
            <a:endParaRPr lang="en-US" sz="2800" b="1" dirty="0" smtClean="0">
              <a:solidFill>
                <a:srgbClr val="FFFF00"/>
              </a:solidFill>
            </a:endParaRPr>
          </a:p>
          <a:p>
            <a:pPr marL="514350" indent="-514350">
              <a:buClr>
                <a:schemeClr val="tx2"/>
              </a:buClr>
              <a:buSzPct val="100000"/>
              <a:buFontTx/>
              <a:buNone/>
              <a:defRPr/>
            </a:pPr>
            <a:endParaRPr lang="en-US" sz="1000" dirty="0" smtClean="0">
              <a:solidFill>
                <a:srgbClr val="FFFF00"/>
              </a:solidFill>
            </a:endParaRPr>
          </a:p>
          <a:p>
            <a:pPr marL="514350" indent="-514350">
              <a:buClr>
                <a:schemeClr val="tx2"/>
              </a:buClr>
              <a:buSzPct val="100000"/>
              <a:buFontTx/>
              <a:buNone/>
              <a:defRPr/>
            </a:pPr>
            <a:r>
              <a:rPr lang="en-US" sz="2800" dirty="0" smtClean="0"/>
              <a:t>7. </a:t>
            </a:r>
            <a:r>
              <a:rPr lang="en-US" sz="2800" b="1" dirty="0" smtClean="0">
                <a:solidFill>
                  <a:srgbClr val="FFFF00"/>
                </a:solidFill>
              </a:rPr>
              <a:t>Validate the predictive population status model by assessing 50% of predicted </a:t>
            </a:r>
            <a:r>
              <a:rPr lang="en-US" sz="2800" b="1" dirty="0" err="1" smtClean="0">
                <a:solidFill>
                  <a:srgbClr val="FFFF00"/>
                </a:solidFill>
              </a:rPr>
              <a:t>subwatersheds</a:t>
            </a:r>
            <a:endParaRPr lang="en-US" sz="2800" b="1" dirty="0" smtClean="0">
              <a:solidFill>
                <a:srgbClr val="FFFF00"/>
              </a:solidFill>
            </a:endParaRPr>
          </a:p>
          <a:p>
            <a:pPr marL="514350" indent="-514350">
              <a:buClr>
                <a:schemeClr val="tx2"/>
              </a:buClr>
              <a:buSzPct val="100000"/>
              <a:buFontTx/>
              <a:buNone/>
              <a:defRPr/>
            </a:pPr>
            <a:endParaRPr lang="en-US" sz="1000" dirty="0" smtClean="0">
              <a:solidFill>
                <a:srgbClr val="FFFF00"/>
              </a:solidFill>
            </a:endParaRPr>
          </a:p>
          <a:p>
            <a:pPr marL="514350" indent="-514350">
              <a:buClr>
                <a:schemeClr val="tx2"/>
              </a:buClr>
              <a:buSzPct val="100000"/>
              <a:buFontTx/>
              <a:buNone/>
              <a:defRPr/>
            </a:pPr>
            <a:r>
              <a:rPr lang="en-US" sz="2800" dirty="0" smtClean="0"/>
              <a:t>8. </a:t>
            </a:r>
            <a:r>
              <a:rPr lang="en-US" sz="2800" b="1" dirty="0" smtClean="0">
                <a:solidFill>
                  <a:srgbClr val="FFFF00"/>
                </a:solidFill>
              </a:rPr>
              <a:t>No net loss of healthy pond/ lake watersheds; assess status 100 unknown</a:t>
            </a:r>
          </a:p>
          <a:p>
            <a:pPr marL="514350" indent="-514350">
              <a:buClr>
                <a:schemeClr val="tx2"/>
              </a:buClr>
              <a:buSzPct val="100000"/>
              <a:buFontTx/>
              <a:buNone/>
              <a:defRPr/>
            </a:pPr>
            <a:endParaRPr lang="en-US" dirty="0" smtClean="0">
              <a:solidFill>
                <a:srgbClr val="FFFF00"/>
              </a:solidFill>
            </a:endParaRPr>
          </a:p>
          <a:p>
            <a:pPr marL="514350" indent="-514350">
              <a:buClr>
                <a:schemeClr val="tx2"/>
              </a:buClr>
              <a:buSzPct val="100000"/>
              <a:buFontTx/>
              <a:buNone/>
              <a:defRPr/>
            </a:pPr>
            <a:endParaRPr lang="en-US" dirty="0" smtClean="0">
              <a:solidFill>
                <a:srgbClr val="FFFF00"/>
              </a:solidFill>
            </a:endParaRPr>
          </a:p>
        </p:txBody>
      </p:sp>
      <p:pic>
        <p:nvPicPr>
          <p:cNvPr id="14340" name="Picture 6"/>
          <p:cNvPicPr>
            <a:picLocks noChangeAspect="1" noChangeArrowheads="1"/>
          </p:cNvPicPr>
          <p:nvPr/>
        </p:nvPicPr>
        <p:blipFill>
          <a:blip r:embed="rId3"/>
          <a:srcRect/>
          <a:stretch>
            <a:fillRect/>
          </a:stretch>
        </p:blipFill>
        <p:spPr bwMode="auto">
          <a:xfrm>
            <a:off x="8001000" y="60198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57"/>
          <p:cNvGrpSpPr>
            <a:grpSpLocks/>
          </p:cNvGrpSpPr>
          <p:nvPr/>
        </p:nvGrpSpPr>
        <p:grpSpPr bwMode="auto">
          <a:xfrm>
            <a:off x="2895600" y="685800"/>
            <a:ext cx="5867400" cy="5715000"/>
            <a:chOff x="3305" y="752"/>
            <a:chExt cx="2010" cy="2383"/>
          </a:xfrm>
        </p:grpSpPr>
        <p:sp>
          <p:nvSpPr>
            <p:cNvPr id="15366" name="Freeform 195"/>
            <p:cNvSpPr>
              <a:spLocks/>
            </p:cNvSpPr>
            <p:nvPr/>
          </p:nvSpPr>
          <p:spPr bwMode="auto">
            <a:xfrm>
              <a:off x="4819" y="1356"/>
              <a:ext cx="344" cy="172"/>
            </a:xfrm>
            <a:custGeom>
              <a:avLst/>
              <a:gdLst>
                <a:gd name="T0" fmla="*/ 2 w 344"/>
                <a:gd name="T1" fmla="*/ 164 h 172"/>
                <a:gd name="T2" fmla="*/ 0 w 344"/>
                <a:gd name="T3" fmla="*/ 164 h 172"/>
                <a:gd name="T4" fmla="*/ 2 w 344"/>
                <a:gd name="T5" fmla="*/ 72 h 172"/>
                <a:gd name="T6" fmla="*/ 180 w 344"/>
                <a:gd name="T7" fmla="*/ 30 h 172"/>
                <a:gd name="T8" fmla="*/ 208 w 344"/>
                <a:gd name="T9" fmla="*/ 2 h 172"/>
                <a:gd name="T10" fmla="*/ 218 w 344"/>
                <a:gd name="T11" fmla="*/ 0 h 172"/>
                <a:gd name="T12" fmla="*/ 244 w 344"/>
                <a:gd name="T13" fmla="*/ 30 h 172"/>
                <a:gd name="T14" fmla="*/ 238 w 344"/>
                <a:gd name="T15" fmla="*/ 36 h 172"/>
                <a:gd name="T16" fmla="*/ 234 w 344"/>
                <a:gd name="T17" fmla="*/ 52 h 172"/>
                <a:gd name="T18" fmla="*/ 230 w 344"/>
                <a:gd name="T19" fmla="*/ 56 h 172"/>
                <a:gd name="T20" fmla="*/ 228 w 344"/>
                <a:gd name="T21" fmla="*/ 64 h 172"/>
                <a:gd name="T22" fmla="*/ 228 w 344"/>
                <a:gd name="T23" fmla="*/ 72 h 172"/>
                <a:gd name="T24" fmla="*/ 232 w 344"/>
                <a:gd name="T25" fmla="*/ 76 h 172"/>
                <a:gd name="T26" fmla="*/ 248 w 344"/>
                <a:gd name="T27" fmla="*/ 78 h 172"/>
                <a:gd name="T28" fmla="*/ 258 w 344"/>
                <a:gd name="T29" fmla="*/ 84 h 172"/>
                <a:gd name="T30" fmla="*/ 264 w 344"/>
                <a:gd name="T31" fmla="*/ 102 h 172"/>
                <a:gd name="T32" fmla="*/ 274 w 344"/>
                <a:gd name="T33" fmla="*/ 106 h 172"/>
                <a:gd name="T34" fmla="*/ 286 w 344"/>
                <a:gd name="T35" fmla="*/ 124 h 172"/>
                <a:gd name="T36" fmla="*/ 322 w 344"/>
                <a:gd name="T37" fmla="*/ 128 h 172"/>
                <a:gd name="T38" fmla="*/ 332 w 344"/>
                <a:gd name="T39" fmla="*/ 120 h 172"/>
                <a:gd name="T40" fmla="*/ 334 w 344"/>
                <a:gd name="T41" fmla="*/ 114 h 172"/>
                <a:gd name="T42" fmla="*/ 328 w 344"/>
                <a:gd name="T43" fmla="*/ 94 h 172"/>
                <a:gd name="T44" fmla="*/ 332 w 344"/>
                <a:gd name="T45" fmla="*/ 92 h 172"/>
                <a:gd name="T46" fmla="*/ 336 w 344"/>
                <a:gd name="T47" fmla="*/ 94 h 172"/>
                <a:gd name="T48" fmla="*/ 344 w 344"/>
                <a:gd name="T49" fmla="*/ 118 h 172"/>
                <a:gd name="T50" fmla="*/ 342 w 344"/>
                <a:gd name="T51" fmla="*/ 122 h 172"/>
                <a:gd name="T52" fmla="*/ 326 w 344"/>
                <a:gd name="T53" fmla="*/ 140 h 172"/>
                <a:gd name="T54" fmla="*/ 316 w 344"/>
                <a:gd name="T55" fmla="*/ 140 h 172"/>
                <a:gd name="T56" fmla="*/ 298 w 344"/>
                <a:gd name="T57" fmla="*/ 154 h 172"/>
                <a:gd name="T58" fmla="*/ 288 w 344"/>
                <a:gd name="T59" fmla="*/ 154 h 172"/>
                <a:gd name="T60" fmla="*/ 282 w 344"/>
                <a:gd name="T61" fmla="*/ 144 h 172"/>
                <a:gd name="T62" fmla="*/ 276 w 344"/>
                <a:gd name="T63" fmla="*/ 144 h 172"/>
                <a:gd name="T64" fmla="*/ 256 w 344"/>
                <a:gd name="T65" fmla="*/ 164 h 172"/>
                <a:gd name="T66" fmla="*/ 244 w 344"/>
                <a:gd name="T67" fmla="*/ 170 h 172"/>
                <a:gd name="T68" fmla="*/ 238 w 344"/>
                <a:gd name="T69" fmla="*/ 172 h 172"/>
                <a:gd name="T70" fmla="*/ 230 w 344"/>
                <a:gd name="T71" fmla="*/ 156 h 172"/>
                <a:gd name="T72" fmla="*/ 204 w 344"/>
                <a:gd name="T73" fmla="*/ 146 h 172"/>
                <a:gd name="T74" fmla="*/ 202 w 344"/>
                <a:gd name="T75" fmla="*/ 134 h 172"/>
                <a:gd name="T76" fmla="*/ 198 w 344"/>
                <a:gd name="T77" fmla="*/ 134 h 172"/>
                <a:gd name="T78" fmla="*/ 194 w 344"/>
                <a:gd name="T79" fmla="*/ 118 h 172"/>
                <a:gd name="T80" fmla="*/ 70 w 344"/>
                <a:gd name="T81" fmla="*/ 148 h 172"/>
                <a:gd name="T82" fmla="*/ 68 w 344"/>
                <a:gd name="T83" fmla="*/ 154 h 172"/>
                <a:gd name="T84" fmla="*/ 64 w 344"/>
                <a:gd name="T85" fmla="*/ 150 h 172"/>
                <a:gd name="T86" fmla="*/ 2 w 344"/>
                <a:gd name="T87" fmla="*/ 164 h 17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44"/>
                <a:gd name="T133" fmla="*/ 0 h 172"/>
                <a:gd name="T134" fmla="*/ 344 w 344"/>
                <a:gd name="T135" fmla="*/ 172 h 17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44" h="172">
                  <a:moveTo>
                    <a:pt x="2" y="164"/>
                  </a:moveTo>
                  <a:lnTo>
                    <a:pt x="0" y="164"/>
                  </a:lnTo>
                  <a:lnTo>
                    <a:pt x="2" y="72"/>
                  </a:lnTo>
                  <a:lnTo>
                    <a:pt x="180" y="30"/>
                  </a:lnTo>
                  <a:lnTo>
                    <a:pt x="208" y="2"/>
                  </a:lnTo>
                  <a:lnTo>
                    <a:pt x="218" y="0"/>
                  </a:lnTo>
                  <a:lnTo>
                    <a:pt x="244" y="30"/>
                  </a:lnTo>
                  <a:lnTo>
                    <a:pt x="238" y="36"/>
                  </a:lnTo>
                  <a:lnTo>
                    <a:pt x="234" y="52"/>
                  </a:lnTo>
                  <a:lnTo>
                    <a:pt x="230" y="56"/>
                  </a:lnTo>
                  <a:lnTo>
                    <a:pt x="228" y="64"/>
                  </a:lnTo>
                  <a:lnTo>
                    <a:pt x="228" y="72"/>
                  </a:lnTo>
                  <a:lnTo>
                    <a:pt x="232" y="76"/>
                  </a:lnTo>
                  <a:lnTo>
                    <a:pt x="248" y="78"/>
                  </a:lnTo>
                  <a:lnTo>
                    <a:pt x="258" y="84"/>
                  </a:lnTo>
                  <a:lnTo>
                    <a:pt x="264" y="102"/>
                  </a:lnTo>
                  <a:lnTo>
                    <a:pt x="274" y="106"/>
                  </a:lnTo>
                  <a:lnTo>
                    <a:pt x="286" y="124"/>
                  </a:lnTo>
                  <a:lnTo>
                    <a:pt x="322" y="128"/>
                  </a:lnTo>
                  <a:lnTo>
                    <a:pt x="332" y="120"/>
                  </a:lnTo>
                  <a:lnTo>
                    <a:pt x="334" y="114"/>
                  </a:lnTo>
                  <a:lnTo>
                    <a:pt x="328" y="94"/>
                  </a:lnTo>
                  <a:lnTo>
                    <a:pt x="332" y="92"/>
                  </a:lnTo>
                  <a:lnTo>
                    <a:pt x="336" y="94"/>
                  </a:lnTo>
                  <a:lnTo>
                    <a:pt x="344" y="118"/>
                  </a:lnTo>
                  <a:lnTo>
                    <a:pt x="342" y="122"/>
                  </a:lnTo>
                  <a:lnTo>
                    <a:pt x="326" y="140"/>
                  </a:lnTo>
                  <a:lnTo>
                    <a:pt x="316" y="140"/>
                  </a:lnTo>
                  <a:lnTo>
                    <a:pt x="298" y="154"/>
                  </a:lnTo>
                  <a:lnTo>
                    <a:pt x="288" y="154"/>
                  </a:lnTo>
                  <a:lnTo>
                    <a:pt x="282" y="144"/>
                  </a:lnTo>
                  <a:lnTo>
                    <a:pt x="276" y="144"/>
                  </a:lnTo>
                  <a:lnTo>
                    <a:pt x="256" y="164"/>
                  </a:lnTo>
                  <a:lnTo>
                    <a:pt x="244" y="170"/>
                  </a:lnTo>
                  <a:lnTo>
                    <a:pt x="238" y="172"/>
                  </a:lnTo>
                  <a:lnTo>
                    <a:pt x="230" y="156"/>
                  </a:lnTo>
                  <a:lnTo>
                    <a:pt x="204" y="146"/>
                  </a:lnTo>
                  <a:lnTo>
                    <a:pt x="202" y="134"/>
                  </a:lnTo>
                  <a:lnTo>
                    <a:pt x="198" y="134"/>
                  </a:lnTo>
                  <a:lnTo>
                    <a:pt x="194" y="118"/>
                  </a:lnTo>
                  <a:lnTo>
                    <a:pt x="70" y="148"/>
                  </a:lnTo>
                  <a:lnTo>
                    <a:pt x="68" y="154"/>
                  </a:lnTo>
                  <a:lnTo>
                    <a:pt x="64" y="150"/>
                  </a:lnTo>
                  <a:lnTo>
                    <a:pt x="2" y="164"/>
                  </a:lnTo>
                  <a:close/>
                </a:path>
              </a:pathLst>
            </a:custGeom>
            <a:solidFill>
              <a:srgbClr val="FFFF99"/>
            </a:solidFill>
            <a:ln w="3175">
              <a:solidFill>
                <a:srgbClr val="404040"/>
              </a:solidFill>
              <a:prstDash val="solid"/>
              <a:round/>
              <a:headEnd/>
              <a:tailEnd/>
            </a:ln>
          </p:spPr>
          <p:txBody>
            <a:bodyPr/>
            <a:lstStyle/>
            <a:p>
              <a:endParaRPr lang="en-US"/>
            </a:p>
          </p:txBody>
        </p:sp>
        <p:sp>
          <p:nvSpPr>
            <p:cNvPr id="15367" name="Freeform 197"/>
            <p:cNvSpPr>
              <a:spLocks/>
            </p:cNvSpPr>
            <p:nvPr/>
          </p:nvSpPr>
          <p:spPr bwMode="auto">
            <a:xfrm>
              <a:off x="3921" y="2235"/>
              <a:ext cx="866" cy="404"/>
            </a:xfrm>
            <a:custGeom>
              <a:avLst/>
              <a:gdLst>
                <a:gd name="T0" fmla="*/ 242 w 866"/>
                <a:gd name="T1" fmla="*/ 100 h 404"/>
                <a:gd name="T2" fmla="*/ 242 w 866"/>
                <a:gd name="T3" fmla="*/ 124 h 404"/>
                <a:gd name="T4" fmla="*/ 244 w 866"/>
                <a:gd name="T5" fmla="*/ 142 h 404"/>
                <a:gd name="T6" fmla="*/ 224 w 866"/>
                <a:gd name="T7" fmla="*/ 150 h 404"/>
                <a:gd name="T8" fmla="*/ 196 w 866"/>
                <a:gd name="T9" fmla="*/ 172 h 404"/>
                <a:gd name="T10" fmla="*/ 164 w 866"/>
                <a:gd name="T11" fmla="*/ 202 h 404"/>
                <a:gd name="T12" fmla="*/ 142 w 866"/>
                <a:gd name="T13" fmla="*/ 200 h 404"/>
                <a:gd name="T14" fmla="*/ 130 w 866"/>
                <a:gd name="T15" fmla="*/ 208 h 404"/>
                <a:gd name="T16" fmla="*/ 124 w 866"/>
                <a:gd name="T17" fmla="*/ 230 h 404"/>
                <a:gd name="T18" fmla="*/ 76 w 866"/>
                <a:gd name="T19" fmla="*/ 264 h 404"/>
                <a:gd name="T20" fmla="*/ 38 w 866"/>
                <a:gd name="T21" fmla="*/ 276 h 404"/>
                <a:gd name="T22" fmla="*/ 20 w 866"/>
                <a:gd name="T23" fmla="*/ 310 h 404"/>
                <a:gd name="T24" fmla="*/ 0 w 866"/>
                <a:gd name="T25" fmla="*/ 316 h 404"/>
                <a:gd name="T26" fmla="*/ 124 w 866"/>
                <a:gd name="T27" fmla="*/ 328 h 404"/>
                <a:gd name="T28" fmla="*/ 160 w 866"/>
                <a:gd name="T29" fmla="*/ 318 h 404"/>
                <a:gd name="T30" fmla="*/ 190 w 866"/>
                <a:gd name="T31" fmla="*/ 300 h 404"/>
                <a:gd name="T32" fmla="*/ 332 w 866"/>
                <a:gd name="T33" fmla="*/ 284 h 404"/>
                <a:gd name="T34" fmla="*/ 344 w 866"/>
                <a:gd name="T35" fmla="*/ 286 h 404"/>
                <a:gd name="T36" fmla="*/ 364 w 866"/>
                <a:gd name="T37" fmla="*/ 322 h 404"/>
                <a:gd name="T38" fmla="*/ 614 w 866"/>
                <a:gd name="T39" fmla="*/ 404 h 404"/>
                <a:gd name="T40" fmla="*/ 688 w 866"/>
                <a:gd name="T41" fmla="*/ 366 h 404"/>
                <a:gd name="T42" fmla="*/ 708 w 866"/>
                <a:gd name="T43" fmla="*/ 316 h 404"/>
                <a:gd name="T44" fmla="*/ 792 w 866"/>
                <a:gd name="T45" fmla="*/ 270 h 404"/>
                <a:gd name="T46" fmla="*/ 818 w 866"/>
                <a:gd name="T47" fmla="*/ 236 h 404"/>
                <a:gd name="T48" fmla="*/ 798 w 866"/>
                <a:gd name="T49" fmla="*/ 222 h 404"/>
                <a:gd name="T50" fmla="*/ 788 w 866"/>
                <a:gd name="T51" fmla="*/ 232 h 404"/>
                <a:gd name="T52" fmla="*/ 786 w 866"/>
                <a:gd name="T53" fmla="*/ 218 h 404"/>
                <a:gd name="T54" fmla="*/ 794 w 866"/>
                <a:gd name="T55" fmla="*/ 198 h 404"/>
                <a:gd name="T56" fmla="*/ 792 w 866"/>
                <a:gd name="T57" fmla="*/ 182 h 404"/>
                <a:gd name="T58" fmla="*/ 784 w 866"/>
                <a:gd name="T59" fmla="*/ 172 h 404"/>
                <a:gd name="T60" fmla="*/ 802 w 866"/>
                <a:gd name="T61" fmla="*/ 170 h 404"/>
                <a:gd name="T62" fmla="*/ 816 w 866"/>
                <a:gd name="T63" fmla="*/ 176 h 404"/>
                <a:gd name="T64" fmla="*/ 844 w 866"/>
                <a:gd name="T65" fmla="*/ 164 h 404"/>
                <a:gd name="T66" fmla="*/ 866 w 866"/>
                <a:gd name="T67" fmla="*/ 130 h 404"/>
                <a:gd name="T68" fmla="*/ 848 w 866"/>
                <a:gd name="T69" fmla="*/ 92 h 404"/>
                <a:gd name="T70" fmla="*/ 836 w 866"/>
                <a:gd name="T71" fmla="*/ 124 h 404"/>
                <a:gd name="T72" fmla="*/ 828 w 866"/>
                <a:gd name="T73" fmla="*/ 118 h 404"/>
                <a:gd name="T74" fmla="*/ 778 w 866"/>
                <a:gd name="T75" fmla="*/ 112 h 404"/>
                <a:gd name="T76" fmla="*/ 756 w 866"/>
                <a:gd name="T77" fmla="*/ 70 h 404"/>
                <a:gd name="T78" fmla="*/ 768 w 866"/>
                <a:gd name="T79" fmla="*/ 90 h 404"/>
                <a:gd name="T80" fmla="*/ 786 w 866"/>
                <a:gd name="T81" fmla="*/ 92 h 404"/>
                <a:gd name="T82" fmla="*/ 816 w 866"/>
                <a:gd name="T83" fmla="*/ 70 h 404"/>
                <a:gd name="T84" fmla="*/ 828 w 866"/>
                <a:gd name="T85" fmla="*/ 64 h 404"/>
                <a:gd name="T86" fmla="*/ 848 w 866"/>
                <a:gd name="T87" fmla="*/ 76 h 404"/>
                <a:gd name="T88" fmla="*/ 842 w 866"/>
                <a:gd name="T89" fmla="*/ 60 h 404"/>
                <a:gd name="T90" fmla="*/ 826 w 866"/>
                <a:gd name="T91" fmla="*/ 36 h 404"/>
                <a:gd name="T92" fmla="*/ 822 w 866"/>
                <a:gd name="T93" fmla="*/ 0 h 40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66"/>
                <a:gd name="T142" fmla="*/ 0 h 404"/>
                <a:gd name="T143" fmla="*/ 866 w 866"/>
                <a:gd name="T144" fmla="*/ 404 h 40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66" h="404">
                  <a:moveTo>
                    <a:pt x="744" y="16"/>
                  </a:moveTo>
                  <a:lnTo>
                    <a:pt x="242" y="100"/>
                  </a:lnTo>
                  <a:lnTo>
                    <a:pt x="240" y="118"/>
                  </a:lnTo>
                  <a:lnTo>
                    <a:pt x="242" y="124"/>
                  </a:lnTo>
                  <a:lnTo>
                    <a:pt x="238" y="136"/>
                  </a:lnTo>
                  <a:lnTo>
                    <a:pt x="244" y="142"/>
                  </a:lnTo>
                  <a:lnTo>
                    <a:pt x="234" y="142"/>
                  </a:lnTo>
                  <a:lnTo>
                    <a:pt x="224" y="150"/>
                  </a:lnTo>
                  <a:lnTo>
                    <a:pt x="212" y="178"/>
                  </a:lnTo>
                  <a:lnTo>
                    <a:pt x="196" y="172"/>
                  </a:lnTo>
                  <a:lnTo>
                    <a:pt x="188" y="176"/>
                  </a:lnTo>
                  <a:lnTo>
                    <a:pt x="164" y="202"/>
                  </a:lnTo>
                  <a:lnTo>
                    <a:pt x="156" y="190"/>
                  </a:lnTo>
                  <a:lnTo>
                    <a:pt x="142" y="200"/>
                  </a:lnTo>
                  <a:lnTo>
                    <a:pt x="140" y="210"/>
                  </a:lnTo>
                  <a:lnTo>
                    <a:pt x="130" y="208"/>
                  </a:lnTo>
                  <a:lnTo>
                    <a:pt x="130" y="216"/>
                  </a:lnTo>
                  <a:lnTo>
                    <a:pt x="124" y="230"/>
                  </a:lnTo>
                  <a:lnTo>
                    <a:pt x="106" y="236"/>
                  </a:lnTo>
                  <a:lnTo>
                    <a:pt x="76" y="264"/>
                  </a:lnTo>
                  <a:lnTo>
                    <a:pt x="50" y="268"/>
                  </a:lnTo>
                  <a:lnTo>
                    <a:pt x="38" y="276"/>
                  </a:lnTo>
                  <a:lnTo>
                    <a:pt x="26" y="288"/>
                  </a:lnTo>
                  <a:lnTo>
                    <a:pt x="20" y="310"/>
                  </a:lnTo>
                  <a:lnTo>
                    <a:pt x="4" y="310"/>
                  </a:lnTo>
                  <a:lnTo>
                    <a:pt x="0" y="316"/>
                  </a:lnTo>
                  <a:lnTo>
                    <a:pt x="0" y="344"/>
                  </a:lnTo>
                  <a:lnTo>
                    <a:pt x="124" y="328"/>
                  </a:lnTo>
                  <a:lnTo>
                    <a:pt x="156" y="316"/>
                  </a:lnTo>
                  <a:lnTo>
                    <a:pt x="160" y="318"/>
                  </a:lnTo>
                  <a:lnTo>
                    <a:pt x="166" y="308"/>
                  </a:lnTo>
                  <a:lnTo>
                    <a:pt x="190" y="300"/>
                  </a:lnTo>
                  <a:lnTo>
                    <a:pt x="194" y="294"/>
                  </a:lnTo>
                  <a:lnTo>
                    <a:pt x="332" y="284"/>
                  </a:lnTo>
                  <a:lnTo>
                    <a:pt x="336" y="294"/>
                  </a:lnTo>
                  <a:lnTo>
                    <a:pt x="344" y="286"/>
                  </a:lnTo>
                  <a:lnTo>
                    <a:pt x="362" y="304"/>
                  </a:lnTo>
                  <a:lnTo>
                    <a:pt x="364" y="322"/>
                  </a:lnTo>
                  <a:lnTo>
                    <a:pt x="480" y="304"/>
                  </a:lnTo>
                  <a:lnTo>
                    <a:pt x="614" y="404"/>
                  </a:lnTo>
                  <a:lnTo>
                    <a:pt x="656" y="388"/>
                  </a:lnTo>
                  <a:lnTo>
                    <a:pt x="688" y="366"/>
                  </a:lnTo>
                  <a:lnTo>
                    <a:pt x="690" y="354"/>
                  </a:lnTo>
                  <a:lnTo>
                    <a:pt x="708" y="316"/>
                  </a:lnTo>
                  <a:lnTo>
                    <a:pt x="752" y="280"/>
                  </a:lnTo>
                  <a:lnTo>
                    <a:pt x="792" y="270"/>
                  </a:lnTo>
                  <a:lnTo>
                    <a:pt x="816" y="248"/>
                  </a:lnTo>
                  <a:lnTo>
                    <a:pt x="818" y="236"/>
                  </a:lnTo>
                  <a:lnTo>
                    <a:pt x="814" y="222"/>
                  </a:lnTo>
                  <a:lnTo>
                    <a:pt x="798" y="222"/>
                  </a:lnTo>
                  <a:lnTo>
                    <a:pt x="788" y="228"/>
                  </a:lnTo>
                  <a:lnTo>
                    <a:pt x="788" y="232"/>
                  </a:lnTo>
                  <a:lnTo>
                    <a:pt x="786" y="228"/>
                  </a:lnTo>
                  <a:lnTo>
                    <a:pt x="786" y="218"/>
                  </a:lnTo>
                  <a:lnTo>
                    <a:pt x="792" y="208"/>
                  </a:lnTo>
                  <a:lnTo>
                    <a:pt x="794" y="198"/>
                  </a:lnTo>
                  <a:lnTo>
                    <a:pt x="802" y="188"/>
                  </a:lnTo>
                  <a:lnTo>
                    <a:pt x="792" y="182"/>
                  </a:lnTo>
                  <a:lnTo>
                    <a:pt x="762" y="176"/>
                  </a:lnTo>
                  <a:lnTo>
                    <a:pt x="784" y="172"/>
                  </a:lnTo>
                  <a:lnTo>
                    <a:pt x="794" y="158"/>
                  </a:lnTo>
                  <a:lnTo>
                    <a:pt x="802" y="170"/>
                  </a:lnTo>
                  <a:lnTo>
                    <a:pt x="808" y="170"/>
                  </a:lnTo>
                  <a:lnTo>
                    <a:pt x="816" y="176"/>
                  </a:lnTo>
                  <a:lnTo>
                    <a:pt x="834" y="172"/>
                  </a:lnTo>
                  <a:lnTo>
                    <a:pt x="844" y="164"/>
                  </a:lnTo>
                  <a:lnTo>
                    <a:pt x="856" y="138"/>
                  </a:lnTo>
                  <a:lnTo>
                    <a:pt x="866" y="130"/>
                  </a:lnTo>
                  <a:lnTo>
                    <a:pt x="858" y="102"/>
                  </a:lnTo>
                  <a:lnTo>
                    <a:pt x="848" y="92"/>
                  </a:lnTo>
                  <a:lnTo>
                    <a:pt x="840" y="104"/>
                  </a:lnTo>
                  <a:lnTo>
                    <a:pt x="836" y="124"/>
                  </a:lnTo>
                  <a:lnTo>
                    <a:pt x="834" y="124"/>
                  </a:lnTo>
                  <a:lnTo>
                    <a:pt x="828" y="118"/>
                  </a:lnTo>
                  <a:lnTo>
                    <a:pt x="822" y="96"/>
                  </a:lnTo>
                  <a:lnTo>
                    <a:pt x="778" y="112"/>
                  </a:lnTo>
                  <a:lnTo>
                    <a:pt x="766" y="112"/>
                  </a:lnTo>
                  <a:lnTo>
                    <a:pt x="756" y="70"/>
                  </a:lnTo>
                  <a:lnTo>
                    <a:pt x="758" y="66"/>
                  </a:lnTo>
                  <a:lnTo>
                    <a:pt x="768" y="90"/>
                  </a:lnTo>
                  <a:lnTo>
                    <a:pt x="776" y="94"/>
                  </a:lnTo>
                  <a:lnTo>
                    <a:pt x="786" y="92"/>
                  </a:lnTo>
                  <a:lnTo>
                    <a:pt x="810" y="70"/>
                  </a:lnTo>
                  <a:lnTo>
                    <a:pt x="816" y="70"/>
                  </a:lnTo>
                  <a:lnTo>
                    <a:pt x="816" y="62"/>
                  </a:lnTo>
                  <a:lnTo>
                    <a:pt x="828" y="64"/>
                  </a:lnTo>
                  <a:lnTo>
                    <a:pt x="838" y="62"/>
                  </a:lnTo>
                  <a:lnTo>
                    <a:pt x="848" y="76"/>
                  </a:lnTo>
                  <a:lnTo>
                    <a:pt x="848" y="74"/>
                  </a:lnTo>
                  <a:lnTo>
                    <a:pt x="842" y="60"/>
                  </a:lnTo>
                  <a:lnTo>
                    <a:pt x="832" y="52"/>
                  </a:lnTo>
                  <a:lnTo>
                    <a:pt x="826" y="36"/>
                  </a:lnTo>
                  <a:lnTo>
                    <a:pt x="822" y="30"/>
                  </a:lnTo>
                  <a:lnTo>
                    <a:pt x="822" y="0"/>
                  </a:lnTo>
                  <a:lnTo>
                    <a:pt x="744" y="16"/>
                  </a:lnTo>
                  <a:close/>
                </a:path>
              </a:pathLst>
            </a:custGeom>
            <a:solidFill>
              <a:srgbClr val="FFFF99"/>
            </a:solidFill>
            <a:ln w="3175">
              <a:solidFill>
                <a:srgbClr val="404040"/>
              </a:solidFill>
              <a:prstDash val="solid"/>
              <a:round/>
              <a:headEnd/>
              <a:tailEnd/>
            </a:ln>
          </p:spPr>
          <p:txBody>
            <a:bodyPr/>
            <a:lstStyle/>
            <a:p>
              <a:endParaRPr lang="en-US"/>
            </a:p>
          </p:txBody>
        </p:sp>
        <p:sp>
          <p:nvSpPr>
            <p:cNvPr id="15368" name="Freeform 209"/>
            <p:cNvSpPr>
              <a:spLocks/>
            </p:cNvSpPr>
            <p:nvPr/>
          </p:nvSpPr>
          <p:spPr bwMode="auto">
            <a:xfrm>
              <a:off x="4175" y="1562"/>
              <a:ext cx="582" cy="374"/>
            </a:xfrm>
            <a:custGeom>
              <a:avLst/>
              <a:gdLst>
                <a:gd name="T0" fmla="*/ 582 w 582"/>
                <a:gd name="T1" fmla="*/ 216 h 374"/>
                <a:gd name="T2" fmla="*/ 554 w 582"/>
                <a:gd name="T3" fmla="*/ 192 h 374"/>
                <a:gd name="T4" fmla="*/ 546 w 582"/>
                <a:gd name="T5" fmla="*/ 190 h 374"/>
                <a:gd name="T6" fmla="*/ 540 w 582"/>
                <a:gd name="T7" fmla="*/ 176 h 374"/>
                <a:gd name="T8" fmla="*/ 530 w 582"/>
                <a:gd name="T9" fmla="*/ 176 h 374"/>
                <a:gd name="T10" fmla="*/ 524 w 582"/>
                <a:gd name="T11" fmla="*/ 160 h 374"/>
                <a:gd name="T12" fmla="*/ 526 w 582"/>
                <a:gd name="T13" fmla="*/ 162 h 374"/>
                <a:gd name="T14" fmla="*/ 524 w 582"/>
                <a:gd name="T15" fmla="*/ 152 h 374"/>
                <a:gd name="T16" fmla="*/ 530 w 582"/>
                <a:gd name="T17" fmla="*/ 146 h 374"/>
                <a:gd name="T18" fmla="*/ 532 w 582"/>
                <a:gd name="T19" fmla="*/ 134 h 374"/>
                <a:gd name="T20" fmla="*/ 524 w 582"/>
                <a:gd name="T21" fmla="*/ 122 h 374"/>
                <a:gd name="T22" fmla="*/ 534 w 582"/>
                <a:gd name="T23" fmla="*/ 108 h 374"/>
                <a:gd name="T24" fmla="*/ 544 w 582"/>
                <a:gd name="T25" fmla="*/ 80 h 374"/>
                <a:gd name="T26" fmla="*/ 552 w 582"/>
                <a:gd name="T27" fmla="*/ 66 h 374"/>
                <a:gd name="T28" fmla="*/ 548 w 582"/>
                <a:gd name="T29" fmla="*/ 60 h 374"/>
                <a:gd name="T30" fmla="*/ 524 w 582"/>
                <a:gd name="T31" fmla="*/ 56 h 374"/>
                <a:gd name="T32" fmla="*/ 512 w 582"/>
                <a:gd name="T33" fmla="*/ 42 h 374"/>
                <a:gd name="T34" fmla="*/ 510 w 582"/>
                <a:gd name="T35" fmla="*/ 22 h 374"/>
                <a:gd name="T36" fmla="*/ 504 w 582"/>
                <a:gd name="T37" fmla="*/ 20 h 374"/>
                <a:gd name="T38" fmla="*/ 506 w 582"/>
                <a:gd name="T39" fmla="*/ 16 h 374"/>
                <a:gd name="T40" fmla="*/ 488 w 582"/>
                <a:gd name="T41" fmla="*/ 14 h 374"/>
                <a:gd name="T42" fmla="*/ 484 w 582"/>
                <a:gd name="T43" fmla="*/ 4 h 374"/>
                <a:gd name="T44" fmla="*/ 472 w 582"/>
                <a:gd name="T45" fmla="*/ 0 h 374"/>
                <a:gd name="T46" fmla="*/ 70 w 582"/>
                <a:gd name="T47" fmla="*/ 76 h 374"/>
                <a:gd name="T48" fmla="*/ 64 w 582"/>
                <a:gd name="T49" fmla="*/ 42 h 374"/>
                <a:gd name="T50" fmla="*/ 50 w 582"/>
                <a:gd name="T51" fmla="*/ 54 h 374"/>
                <a:gd name="T52" fmla="*/ 32 w 582"/>
                <a:gd name="T53" fmla="*/ 60 h 374"/>
                <a:gd name="T54" fmla="*/ 0 w 582"/>
                <a:gd name="T55" fmla="*/ 90 h 374"/>
                <a:gd name="T56" fmla="*/ 44 w 582"/>
                <a:gd name="T57" fmla="*/ 374 h 374"/>
                <a:gd name="T58" fmla="*/ 144 w 582"/>
                <a:gd name="T59" fmla="*/ 358 h 374"/>
                <a:gd name="T60" fmla="*/ 494 w 582"/>
                <a:gd name="T61" fmla="*/ 292 h 374"/>
                <a:gd name="T62" fmla="*/ 504 w 582"/>
                <a:gd name="T63" fmla="*/ 274 h 374"/>
                <a:gd name="T64" fmla="*/ 516 w 582"/>
                <a:gd name="T65" fmla="*/ 272 h 374"/>
                <a:gd name="T66" fmla="*/ 530 w 582"/>
                <a:gd name="T67" fmla="*/ 276 h 374"/>
                <a:gd name="T68" fmla="*/ 534 w 582"/>
                <a:gd name="T69" fmla="*/ 270 h 374"/>
                <a:gd name="T70" fmla="*/ 552 w 582"/>
                <a:gd name="T71" fmla="*/ 260 h 374"/>
                <a:gd name="T72" fmla="*/ 554 w 582"/>
                <a:gd name="T73" fmla="*/ 256 h 374"/>
                <a:gd name="T74" fmla="*/ 552 w 582"/>
                <a:gd name="T75" fmla="*/ 252 h 374"/>
                <a:gd name="T76" fmla="*/ 582 w 582"/>
                <a:gd name="T77" fmla="*/ 216 h 37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82"/>
                <a:gd name="T118" fmla="*/ 0 h 374"/>
                <a:gd name="T119" fmla="*/ 582 w 582"/>
                <a:gd name="T120" fmla="*/ 374 h 37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82" h="374">
                  <a:moveTo>
                    <a:pt x="582" y="216"/>
                  </a:moveTo>
                  <a:lnTo>
                    <a:pt x="554" y="192"/>
                  </a:lnTo>
                  <a:lnTo>
                    <a:pt x="546" y="190"/>
                  </a:lnTo>
                  <a:lnTo>
                    <a:pt x="540" y="176"/>
                  </a:lnTo>
                  <a:lnTo>
                    <a:pt x="530" y="176"/>
                  </a:lnTo>
                  <a:lnTo>
                    <a:pt x="524" y="160"/>
                  </a:lnTo>
                  <a:lnTo>
                    <a:pt x="526" y="162"/>
                  </a:lnTo>
                  <a:lnTo>
                    <a:pt x="524" y="152"/>
                  </a:lnTo>
                  <a:lnTo>
                    <a:pt x="530" y="146"/>
                  </a:lnTo>
                  <a:lnTo>
                    <a:pt x="532" y="134"/>
                  </a:lnTo>
                  <a:lnTo>
                    <a:pt x="524" y="122"/>
                  </a:lnTo>
                  <a:lnTo>
                    <a:pt x="534" y="108"/>
                  </a:lnTo>
                  <a:lnTo>
                    <a:pt x="544" y="80"/>
                  </a:lnTo>
                  <a:lnTo>
                    <a:pt x="552" y="66"/>
                  </a:lnTo>
                  <a:lnTo>
                    <a:pt x="548" y="60"/>
                  </a:lnTo>
                  <a:lnTo>
                    <a:pt x="524" y="56"/>
                  </a:lnTo>
                  <a:lnTo>
                    <a:pt x="512" y="42"/>
                  </a:lnTo>
                  <a:lnTo>
                    <a:pt x="510" y="22"/>
                  </a:lnTo>
                  <a:lnTo>
                    <a:pt x="504" y="20"/>
                  </a:lnTo>
                  <a:lnTo>
                    <a:pt x="506" y="16"/>
                  </a:lnTo>
                  <a:lnTo>
                    <a:pt x="488" y="14"/>
                  </a:lnTo>
                  <a:lnTo>
                    <a:pt x="484" y="4"/>
                  </a:lnTo>
                  <a:lnTo>
                    <a:pt x="472" y="0"/>
                  </a:lnTo>
                  <a:lnTo>
                    <a:pt x="70" y="76"/>
                  </a:lnTo>
                  <a:lnTo>
                    <a:pt x="64" y="42"/>
                  </a:lnTo>
                  <a:lnTo>
                    <a:pt x="50" y="54"/>
                  </a:lnTo>
                  <a:lnTo>
                    <a:pt x="32" y="60"/>
                  </a:lnTo>
                  <a:lnTo>
                    <a:pt x="0" y="90"/>
                  </a:lnTo>
                  <a:lnTo>
                    <a:pt x="44" y="374"/>
                  </a:lnTo>
                  <a:lnTo>
                    <a:pt x="144" y="358"/>
                  </a:lnTo>
                  <a:lnTo>
                    <a:pt x="494" y="292"/>
                  </a:lnTo>
                  <a:lnTo>
                    <a:pt x="504" y="274"/>
                  </a:lnTo>
                  <a:lnTo>
                    <a:pt x="516" y="272"/>
                  </a:lnTo>
                  <a:lnTo>
                    <a:pt x="530" y="276"/>
                  </a:lnTo>
                  <a:lnTo>
                    <a:pt x="534" y="270"/>
                  </a:lnTo>
                  <a:lnTo>
                    <a:pt x="552" y="260"/>
                  </a:lnTo>
                  <a:lnTo>
                    <a:pt x="554" y="256"/>
                  </a:lnTo>
                  <a:lnTo>
                    <a:pt x="552" y="252"/>
                  </a:lnTo>
                  <a:lnTo>
                    <a:pt x="582" y="216"/>
                  </a:lnTo>
                  <a:close/>
                </a:path>
              </a:pathLst>
            </a:custGeom>
            <a:solidFill>
              <a:srgbClr val="FFFF99"/>
            </a:solidFill>
            <a:ln w="3175">
              <a:solidFill>
                <a:srgbClr val="404040"/>
              </a:solidFill>
              <a:prstDash val="solid"/>
              <a:round/>
              <a:headEnd/>
              <a:tailEnd/>
            </a:ln>
          </p:spPr>
          <p:txBody>
            <a:bodyPr/>
            <a:lstStyle/>
            <a:p>
              <a:endParaRPr lang="en-US"/>
            </a:p>
          </p:txBody>
        </p:sp>
        <p:sp>
          <p:nvSpPr>
            <p:cNvPr id="15369" name="Freeform 211"/>
            <p:cNvSpPr>
              <a:spLocks/>
            </p:cNvSpPr>
            <p:nvPr/>
          </p:nvSpPr>
          <p:spPr bwMode="auto">
            <a:xfrm>
              <a:off x="4749" y="1116"/>
              <a:ext cx="168" cy="312"/>
            </a:xfrm>
            <a:custGeom>
              <a:avLst/>
              <a:gdLst>
                <a:gd name="T0" fmla="*/ 144 w 168"/>
                <a:gd name="T1" fmla="*/ 296 h 312"/>
                <a:gd name="T2" fmla="*/ 132 w 168"/>
                <a:gd name="T3" fmla="*/ 282 h 312"/>
                <a:gd name="T4" fmla="*/ 136 w 168"/>
                <a:gd name="T5" fmla="*/ 262 h 312"/>
                <a:gd name="T6" fmla="*/ 126 w 168"/>
                <a:gd name="T7" fmla="*/ 194 h 312"/>
                <a:gd name="T8" fmla="*/ 140 w 168"/>
                <a:gd name="T9" fmla="*/ 136 h 312"/>
                <a:gd name="T10" fmla="*/ 136 w 168"/>
                <a:gd name="T11" fmla="*/ 92 h 312"/>
                <a:gd name="T12" fmla="*/ 150 w 168"/>
                <a:gd name="T13" fmla="*/ 84 h 312"/>
                <a:gd name="T14" fmla="*/ 168 w 168"/>
                <a:gd name="T15" fmla="*/ 56 h 312"/>
                <a:gd name="T16" fmla="*/ 168 w 168"/>
                <a:gd name="T17" fmla="*/ 46 h 312"/>
                <a:gd name="T18" fmla="*/ 156 w 168"/>
                <a:gd name="T19" fmla="*/ 28 h 312"/>
                <a:gd name="T20" fmla="*/ 162 w 168"/>
                <a:gd name="T21" fmla="*/ 8 h 312"/>
                <a:gd name="T22" fmla="*/ 158 w 168"/>
                <a:gd name="T23" fmla="*/ 0 h 312"/>
                <a:gd name="T24" fmla="*/ 0 w 168"/>
                <a:gd name="T25" fmla="*/ 38 h 312"/>
                <a:gd name="T26" fmla="*/ 4 w 168"/>
                <a:gd name="T27" fmla="*/ 46 h 312"/>
                <a:gd name="T28" fmla="*/ 2 w 168"/>
                <a:gd name="T29" fmla="*/ 54 h 312"/>
                <a:gd name="T30" fmla="*/ 6 w 168"/>
                <a:gd name="T31" fmla="*/ 62 h 312"/>
                <a:gd name="T32" fmla="*/ 8 w 168"/>
                <a:gd name="T33" fmla="*/ 82 h 312"/>
                <a:gd name="T34" fmla="*/ 20 w 168"/>
                <a:gd name="T35" fmla="*/ 102 h 312"/>
                <a:gd name="T36" fmla="*/ 18 w 168"/>
                <a:gd name="T37" fmla="*/ 112 h 312"/>
                <a:gd name="T38" fmla="*/ 24 w 168"/>
                <a:gd name="T39" fmla="*/ 126 h 312"/>
                <a:gd name="T40" fmla="*/ 20 w 168"/>
                <a:gd name="T41" fmla="*/ 134 h 312"/>
                <a:gd name="T42" fmla="*/ 18 w 168"/>
                <a:gd name="T43" fmla="*/ 154 h 312"/>
                <a:gd name="T44" fmla="*/ 34 w 168"/>
                <a:gd name="T45" fmla="*/ 190 h 312"/>
                <a:gd name="T46" fmla="*/ 32 w 168"/>
                <a:gd name="T47" fmla="*/ 204 h 312"/>
                <a:gd name="T48" fmla="*/ 34 w 168"/>
                <a:gd name="T49" fmla="*/ 212 h 312"/>
                <a:gd name="T50" fmla="*/ 42 w 168"/>
                <a:gd name="T51" fmla="*/ 204 h 312"/>
                <a:gd name="T52" fmla="*/ 50 w 168"/>
                <a:gd name="T53" fmla="*/ 212 h 312"/>
                <a:gd name="T54" fmla="*/ 68 w 168"/>
                <a:gd name="T55" fmla="*/ 302 h 312"/>
                <a:gd name="T56" fmla="*/ 72 w 168"/>
                <a:gd name="T57" fmla="*/ 312 h 312"/>
                <a:gd name="T58" fmla="*/ 144 w 168"/>
                <a:gd name="T59" fmla="*/ 296 h 31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68"/>
                <a:gd name="T91" fmla="*/ 0 h 312"/>
                <a:gd name="T92" fmla="*/ 168 w 168"/>
                <a:gd name="T93" fmla="*/ 312 h 31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68" h="312">
                  <a:moveTo>
                    <a:pt x="144" y="296"/>
                  </a:moveTo>
                  <a:lnTo>
                    <a:pt x="132" y="282"/>
                  </a:lnTo>
                  <a:lnTo>
                    <a:pt x="136" y="262"/>
                  </a:lnTo>
                  <a:lnTo>
                    <a:pt x="126" y="194"/>
                  </a:lnTo>
                  <a:lnTo>
                    <a:pt x="140" y="136"/>
                  </a:lnTo>
                  <a:lnTo>
                    <a:pt x="136" y="92"/>
                  </a:lnTo>
                  <a:lnTo>
                    <a:pt x="150" y="84"/>
                  </a:lnTo>
                  <a:lnTo>
                    <a:pt x="168" y="56"/>
                  </a:lnTo>
                  <a:lnTo>
                    <a:pt x="168" y="46"/>
                  </a:lnTo>
                  <a:lnTo>
                    <a:pt x="156" y="28"/>
                  </a:lnTo>
                  <a:lnTo>
                    <a:pt x="162" y="8"/>
                  </a:lnTo>
                  <a:lnTo>
                    <a:pt x="158" y="0"/>
                  </a:lnTo>
                  <a:lnTo>
                    <a:pt x="0" y="38"/>
                  </a:lnTo>
                  <a:lnTo>
                    <a:pt x="4" y="46"/>
                  </a:lnTo>
                  <a:lnTo>
                    <a:pt x="2" y="54"/>
                  </a:lnTo>
                  <a:lnTo>
                    <a:pt x="6" y="62"/>
                  </a:lnTo>
                  <a:lnTo>
                    <a:pt x="8" y="82"/>
                  </a:lnTo>
                  <a:lnTo>
                    <a:pt x="20" y="102"/>
                  </a:lnTo>
                  <a:lnTo>
                    <a:pt x="18" y="112"/>
                  </a:lnTo>
                  <a:lnTo>
                    <a:pt x="24" y="126"/>
                  </a:lnTo>
                  <a:lnTo>
                    <a:pt x="20" y="134"/>
                  </a:lnTo>
                  <a:lnTo>
                    <a:pt x="18" y="154"/>
                  </a:lnTo>
                  <a:lnTo>
                    <a:pt x="34" y="190"/>
                  </a:lnTo>
                  <a:lnTo>
                    <a:pt x="32" y="204"/>
                  </a:lnTo>
                  <a:lnTo>
                    <a:pt x="34" y="212"/>
                  </a:lnTo>
                  <a:lnTo>
                    <a:pt x="42" y="204"/>
                  </a:lnTo>
                  <a:lnTo>
                    <a:pt x="50" y="212"/>
                  </a:lnTo>
                  <a:lnTo>
                    <a:pt x="68" y="302"/>
                  </a:lnTo>
                  <a:lnTo>
                    <a:pt x="72" y="312"/>
                  </a:lnTo>
                  <a:lnTo>
                    <a:pt x="144" y="296"/>
                  </a:lnTo>
                  <a:close/>
                </a:path>
              </a:pathLst>
            </a:custGeom>
            <a:solidFill>
              <a:srgbClr val="FFFF99"/>
            </a:solidFill>
            <a:ln w="3175">
              <a:solidFill>
                <a:srgbClr val="404040"/>
              </a:solidFill>
              <a:prstDash val="solid"/>
              <a:round/>
              <a:headEnd/>
              <a:tailEnd/>
            </a:ln>
          </p:spPr>
          <p:txBody>
            <a:bodyPr/>
            <a:lstStyle/>
            <a:p>
              <a:endParaRPr lang="en-US"/>
            </a:p>
          </p:txBody>
        </p:sp>
        <p:sp>
          <p:nvSpPr>
            <p:cNvPr id="15370" name="Freeform 214"/>
            <p:cNvSpPr>
              <a:spLocks/>
            </p:cNvSpPr>
            <p:nvPr/>
          </p:nvSpPr>
          <p:spPr bwMode="auto">
            <a:xfrm>
              <a:off x="4025" y="2519"/>
              <a:ext cx="510" cy="388"/>
            </a:xfrm>
            <a:custGeom>
              <a:avLst/>
              <a:gdLst>
                <a:gd name="T0" fmla="*/ 298 w 510"/>
                <a:gd name="T1" fmla="*/ 378 h 388"/>
                <a:gd name="T2" fmla="*/ 316 w 510"/>
                <a:gd name="T3" fmla="*/ 362 h 388"/>
                <a:gd name="T4" fmla="*/ 332 w 510"/>
                <a:gd name="T5" fmla="*/ 352 h 388"/>
                <a:gd name="T6" fmla="*/ 312 w 510"/>
                <a:gd name="T7" fmla="*/ 324 h 388"/>
                <a:gd name="T8" fmla="*/ 374 w 510"/>
                <a:gd name="T9" fmla="*/ 310 h 388"/>
                <a:gd name="T10" fmla="*/ 420 w 510"/>
                <a:gd name="T11" fmla="*/ 262 h 388"/>
                <a:gd name="T12" fmla="*/ 432 w 510"/>
                <a:gd name="T13" fmla="*/ 254 h 388"/>
                <a:gd name="T14" fmla="*/ 450 w 510"/>
                <a:gd name="T15" fmla="*/ 232 h 388"/>
                <a:gd name="T16" fmla="*/ 464 w 510"/>
                <a:gd name="T17" fmla="*/ 208 h 388"/>
                <a:gd name="T18" fmla="*/ 468 w 510"/>
                <a:gd name="T19" fmla="*/ 186 h 388"/>
                <a:gd name="T20" fmla="*/ 510 w 510"/>
                <a:gd name="T21" fmla="*/ 130 h 388"/>
                <a:gd name="T22" fmla="*/ 376 w 510"/>
                <a:gd name="T23" fmla="*/ 20 h 388"/>
                <a:gd name="T24" fmla="*/ 258 w 510"/>
                <a:gd name="T25" fmla="*/ 20 h 388"/>
                <a:gd name="T26" fmla="*/ 232 w 510"/>
                <a:gd name="T27" fmla="*/ 10 h 388"/>
                <a:gd name="T28" fmla="*/ 90 w 510"/>
                <a:gd name="T29" fmla="*/ 10 h 388"/>
                <a:gd name="T30" fmla="*/ 62 w 510"/>
                <a:gd name="T31" fmla="*/ 24 h 388"/>
                <a:gd name="T32" fmla="*/ 52 w 510"/>
                <a:gd name="T33" fmla="*/ 32 h 388"/>
                <a:gd name="T34" fmla="*/ 22 w 510"/>
                <a:gd name="T35" fmla="*/ 44 h 388"/>
                <a:gd name="T36" fmla="*/ 10 w 510"/>
                <a:gd name="T37" fmla="*/ 64 h 388"/>
                <a:gd name="T38" fmla="*/ 38 w 510"/>
                <a:gd name="T39" fmla="*/ 112 h 388"/>
                <a:gd name="T40" fmla="*/ 60 w 510"/>
                <a:gd name="T41" fmla="*/ 124 h 388"/>
                <a:gd name="T42" fmla="*/ 72 w 510"/>
                <a:gd name="T43" fmla="*/ 146 h 388"/>
                <a:gd name="T44" fmla="*/ 90 w 510"/>
                <a:gd name="T45" fmla="*/ 164 h 388"/>
                <a:gd name="T46" fmla="*/ 124 w 510"/>
                <a:gd name="T47" fmla="*/ 186 h 388"/>
                <a:gd name="T48" fmla="*/ 136 w 510"/>
                <a:gd name="T49" fmla="*/ 204 h 388"/>
                <a:gd name="T50" fmla="*/ 168 w 510"/>
                <a:gd name="T51" fmla="*/ 238 h 388"/>
                <a:gd name="T52" fmla="*/ 180 w 510"/>
                <a:gd name="T53" fmla="*/ 250 h 388"/>
                <a:gd name="T54" fmla="*/ 190 w 510"/>
                <a:gd name="T55" fmla="*/ 260 h 388"/>
                <a:gd name="T56" fmla="*/ 222 w 510"/>
                <a:gd name="T57" fmla="*/ 282 h 388"/>
                <a:gd name="T58" fmla="*/ 238 w 510"/>
                <a:gd name="T59" fmla="*/ 324 h 388"/>
                <a:gd name="T60" fmla="*/ 272 w 510"/>
                <a:gd name="T61" fmla="*/ 356 h 388"/>
                <a:gd name="T62" fmla="*/ 302 w 510"/>
                <a:gd name="T63" fmla="*/ 388 h 38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10"/>
                <a:gd name="T97" fmla="*/ 0 h 388"/>
                <a:gd name="T98" fmla="*/ 510 w 510"/>
                <a:gd name="T99" fmla="*/ 388 h 38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10" h="388">
                  <a:moveTo>
                    <a:pt x="302" y="388"/>
                  </a:moveTo>
                  <a:lnTo>
                    <a:pt x="298" y="378"/>
                  </a:lnTo>
                  <a:lnTo>
                    <a:pt x="300" y="374"/>
                  </a:lnTo>
                  <a:lnTo>
                    <a:pt x="316" y="362"/>
                  </a:lnTo>
                  <a:lnTo>
                    <a:pt x="326" y="360"/>
                  </a:lnTo>
                  <a:lnTo>
                    <a:pt x="332" y="352"/>
                  </a:lnTo>
                  <a:lnTo>
                    <a:pt x="314" y="328"/>
                  </a:lnTo>
                  <a:lnTo>
                    <a:pt x="312" y="324"/>
                  </a:lnTo>
                  <a:lnTo>
                    <a:pt x="314" y="320"/>
                  </a:lnTo>
                  <a:lnTo>
                    <a:pt x="374" y="310"/>
                  </a:lnTo>
                  <a:lnTo>
                    <a:pt x="382" y="306"/>
                  </a:lnTo>
                  <a:lnTo>
                    <a:pt x="420" y="262"/>
                  </a:lnTo>
                  <a:lnTo>
                    <a:pt x="424" y="262"/>
                  </a:lnTo>
                  <a:lnTo>
                    <a:pt x="432" y="254"/>
                  </a:lnTo>
                  <a:lnTo>
                    <a:pt x="434" y="240"/>
                  </a:lnTo>
                  <a:lnTo>
                    <a:pt x="450" y="232"/>
                  </a:lnTo>
                  <a:lnTo>
                    <a:pt x="460" y="220"/>
                  </a:lnTo>
                  <a:lnTo>
                    <a:pt x="464" y="208"/>
                  </a:lnTo>
                  <a:lnTo>
                    <a:pt x="458" y="198"/>
                  </a:lnTo>
                  <a:lnTo>
                    <a:pt x="468" y="186"/>
                  </a:lnTo>
                  <a:lnTo>
                    <a:pt x="486" y="146"/>
                  </a:lnTo>
                  <a:lnTo>
                    <a:pt x="510" y="130"/>
                  </a:lnTo>
                  <a:lnTo>
                    <a:pt x="510" y="120"/>
                  </a:lnTo>
                  <a:lnTo>
                    <a:pt x="376" y="20"/>
                  </a:lnTo>
                  <a:lnTo>
                    <a:pt x="260" y="38"/>
                  </a:lnTo>
                  <a:lnTo>
                    <a:pt x="258" y="20"/>
                  </a:lnTo>
                  <a:lnTo>
                    <a:pt x="240" y="2"/>
                  </a:lnTo>
                  <a:lnTo>
                    <a:pt x="232" y="10"/>
                  </a:lnTo>
                  <a:lnTo>
                    <a:pt x="228" y="0"/>
                  </a:lnTo>
                  <a:lnTo>
                    <a:pt x="90" y="10"/>
                  </a:lnTo>
                  <a:lnTo>
                    <a:pt x="86" y="16"/>
                  </a:lnTo>
                  <a:lnTo>
                    <a:pt x="62" y="24"/>
                  </a:lnTo>
                  <a:lnTo>
                    <a:pt x="56" y="34"/>
                  </a:lnTo>
                  <a:lnTo>
                    <a:pt x="52" y="32"/>
                  </a:lnTo>
                  <a:lnTo>
                    <a:pt x="20" y="44"/>
                  </a:lnTo>
                  <a:lnTo>
                    <a:pt x="22" y="44"/>
                  </a:lnTo>
                  <a:lnTo>
                    <a:pt x="20" y="56"/>
                  </a:lnTo>
                  <a:lnTo>
                    <a:pt x="10" y="64"/>
                  </a:lnTo>
                  <a:lnTo>
                    <a:pt x="0" y="86"/>
                  </a:lnTo>
                  <a:lnTo>
                    <a:pt x="38" y="112"/>
                  </a:lnTo>
                  <a:lnTo>
                    <a:pt x="52" y="110"/>
                  </a:lnTo>
                  <a:lnTo>
                    <a:pt x="60" y="124"/>
                  </a:lnTo>
                  <a:lnTo>
                    <a:pt x="72" y="146"/>
                  </a:lnTo>
                  <a:lnTo>
                    <a:pt x="90" y="164"/>
                  </a:lnTo>
                  <a:lnTo>
                    <a:pt x="94" y="172"/>
                  </a:lnTo>
                  <a:lnTo>
                    <a:pt x="124" y="186"/>
                  </a:lnTo>
                  <a:lnTo>
                    <a:pt x="136" y="204"/>
                  </a:lnTo>
                  <a:lnTo>
                    <a:pt x="168" y="224"/>
                  </a:lnTo>
                  <a:lnTo>
                    <a:pt x="168" y="238"/>
                  </a:lnTo>
                  <a:lnTo>
                    <a:pt x="180" y="242"/>
                  </a:lnTo>
                  <a:lnTo>
                    <a:pt x="180" y="250"/>
                  </a:lnTo>
                  <a:lnTo>
                    <a:pt x="190" y="254"/>
                  </a:lnTo>
                  <a:lnTo>
                    <a:pt x="190" y="260"/>
                  </a:lnTo>
                  <a:lnTo>
                    <a:pt x="222" y="276"/>
                  </a:lnTo>
                  <a:lnTo>
                    <a:pt x="222" y="282"/>
                  </a:lnTo>
                  <a:lnTo>
                    <a:pt x="236" y="306"/>
                  </a:lnTo>
                  <a:lnTo>
                    <a:pt x="238" y="324"/>
                  </a:lnTo>
                  <a:lnTo>
                    <a:pt x="256" y="332"/>
                  </a:lnTo>
                  <a:lnTo>
                    <a:pt x="272" y="356"/>
                  </a:lnTo>
                  <a:lnTo>
                    <a:pt x="274" y="380"/>
                  </a:lnTo>
                  <a:lnTo>
                    <a:pt x="302" y="388"/>
                  </a:lnTo>
                  <a:close/>
                </a:path>
              </a:pathLst>
            </a:custGeom>
            <a:solidFill>
              <a:srgbClr val="FFFF99"/>
            </a:solidFill>
            <a:ln w="3175">
              <a:solidFill>
                <a:srgbClr val="404040"/>
              </a:solidFill>
              <a:prstDash val="solid"/>
              <a:round/>
              <a:headEnd/>
              <a:tailEnd/>
            </a:ln>
          </p:spPr>
          <p:txBody>
            <a:bodyPr/>
            <a:lstStyle/>
            <a:p>
              <a:endParaRPr lang="en-US"/>
            </a:p>
          </p:txBody>
        </p:sp>
        <p:sp>
          <p:nvSpPr>
            <p:cNvPr id="15371" name="Freeform 222"/>
            <p:cNvSpPr>
              <a:spLocks/>
            </p:cNvSpPr>
            <p:nvPr/>
          </p:nvSpPr>
          <p:spPr bwMode="auto">
            <a:xfrm>
              <a:off x="4937" y="752"/>
              <a:ext cx="378" cy="578"/>
            </a:xfrm>
            <a:custGeom>
              <a:avLst/>
              <a:gdLst>
                <a:gd name="T0" fmla="*/ 0 w 378"/>
                <a:gd name="T1" fmla="*/ 318 h 578"/>
                <a:gd name="T2" fmla="*/ 30 w 378"/>
                <a:gd name="T3" fmla="*/ 312 h 578"/>
                <a:gd name="T4" fmla="*/ 30 w 378"/>
                <a:gd name="T5" fmla="*/ 300 h 578"/>
                <a:gd name="T6" fmla="*/ 42 w 378"/>
                <a:gd name="T7" fmla="*/ 298 h 578"/>
                <a:gd name="T8" fmla="*/ 36 w 378"/>
                <a:gd name="T9" fmla="*/ 280 h 578"/>
                <a:gd name="T10" fmla="*/ 50 w 378"/>
                <a:gd name="T11" fmla="*/ 256 h 578"/>
                <a:gd name="T12" fmla="*/ 68 w 378"/>
                <a:gd name="T13" fmla="*/ 24 h 578"/>
                <a:gd name="T14" fmla="*/ 86 w 378"/>
                <a:gd name="T15" fmla="*/ 14 h 578"/>
                <a:gd name="T16" fmla="*/ 110 w 378"/>
                <a:gd name="T17" fmla="*/ 34 h 578"/>
                <a:gd name="T18" fmla="*/ 156 w 378"/>
                <a:gd name="T19" fmla="*/ 22 h 578"/>
                <a:gd name="T20" fmla="*/ 174 w 378"/>
                <a:gd name="T21" fmla="*/ 0 h 578"/>
                <a:gd name="T22" fmla="*/ 272 w 378"/>
                <a:gd name="T23" fmla="*/ 190 h 578"/>
                <a:gd name="T24" fmla="*/ 312 w 378"/>
                <a:gd name="T25" fmla="*/ 228 h 578"/>
                <a:gd name="T26" fmla="*/ 334 w 378"/>
                <a:gd name="T27" fmla="*/ 238 h 578"/>
                <a:gd name="T28" fmla="*/ 354 w 378"/>
                <a:gd name="T29" fmla="*/ 234 h 578"/>
                <a:gd name="T30" fmla="*/ 366 w 378"/>
                <a:gd name="T31" fmla="*/ 252 h 578"/>
                <a:gd name="T32" fmla="*/ 364 w 378"/>
                <a:gd name="T33" fmla="*/ 268 h 578"/>
                <a:gd name="T34" fmla="*/ 378 w 378"/>
                <a:gd name="T35" fmla="*/ 274 h 578"/>
                <a:gd name="T36" fmla="*/ 370 w 378"/>
                <a:gd name="T37" fmla="*/ 292 h 578"/>
                <a:gd name="T38" fmla="*/ 354 w 378"/>
                <a:gd name="T39" fmla="*/ 302 h 578"/>
                <a:gd name="T40" fmla="*/ 340 w 378"/>
                <a:gd name="T41" fmla="*/ 314 h 578"/>
                <a:gd name="T42" fmla="*/ 314 w 378"/>
                <a:gd name="T43" fmla="*/ 338 h 578"/>
                <a:gd name="T44" fmla="*/ 298 w 378"/>
                <a:gd name="T45" fmla="*/ 348 h 578"/>
                <a:gd name="T46" fmla="*/ 286 w 378"/>
                <a:gd name="T47" fmla="*/ 370 h 578"/>
                <a:gd name="T48" fmla="*/ 262 w 378"/>
                <a:gd name="T49" fmla="*/ 368 h 578"/>
                <a:gd name="T50" fmla="*/ 248 w 378"/>
                <a:gd name="T51" fmla="*/ 372 h 578"/>
                <a:gd name="T52" fmla="*/ 236 w 378"/>
                <a:gd name="T53" fmla="*/ 354 h 578"/>
                <a:gd name="T54" fmla="*/ 228 w 378"/>
                <a:gd name="T55" fmla="*/ 358 h 578"/>
                <a:gd name="T56" fmla="*/ 224 w 378"/>
                <a:gd name="T57" fmla="*/ 384 h 578"/>
                <a:gd name="T58" fmla="*/ 222 w 378"/>
                <a:gd name="T59" fmla="*/ 408 h 578"/>
                <a:gd name="T60" fmla="*/ 216 w 378"/>
                <a:gd name="T61" fmla="*/ 426 h 578"/>
                <a:gd name="T62" fmla="*/ 200 w 378"/>
                <a:gd name="T63" fmla="*/ 434 h 578"/>
                <a:gd name="T64" fmla="*/ 190 w 378"/>
                <a:gd name="T65" fmla="*/ 452 h 578"/>
                <a:gd name="T66" fmla="*/ 180 w 378"/>
                <a:gd name="T67" fmla="*/ 446 h 578"/>
                <a:gd name="T68" fmla="*/ 176 w 378"/>
                <a:gd name="T69" fmla="*/ 464 h 578"/>
                <a:gd name="T70" fmla="*/ 170 w 378"/>
                <a:gd name="T71" fmla="*/ 472 h 578"/>
                <a:gd name="T72" fmla="*/ 154 w 378"/>
                <a:gd name="T73" fmla="*/ 462 h 578"/>
                <a:gd name="T74" fmla="*/ 134 w 378"/>
                <a:gd name="T75" fmla="*/ 488 h 578"/>
                <a:gd name="T76" fmla="*/ 120 w 378"/>
                <a:gd name="T77" fmla="*/ 552 h 578"/>
                <a:gd name="T78" fmla="*/ 90 w 378"/>
                <a:gd name="T79" fmla="*/ 570 h 578"/>
                <a:gd name="T80" fmla="*/ 68 w 378"/>
                <a:gd name="T81" fmla="*/ 544 h 57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8"/>
                <a:gd name="T124" fmla="*/ 0 h 578"/>
                <a:gd name="T125" fmla="*/ 378 w 378"/>
                <a:gd name="T126" fmla="*/ 578 h 57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8" h="578">
                  <a:moveTo>
                    <a:pt x="36" y="430"/>
                  </a:moveTo>
                  <a:lnTo>
                    <a:pt x="0" y="318"/>
                  </a:lnTo>
                  <a:lnTo>
                    <a:pt x="12" y="308"/>
                  </a:lnTo>
                  <a:lnTo>
                    <a:pt x="30" y="312"/>
                  </a:lnTo>
                  <a:lnTo>
                    <a:pt x="28" y="302"/>
                  </a:lnTo>
                  <a:lnTo>
                    <a:pt x="30" y="300"/>
                  </a:lnTo>
                  <a:lnTo>
                    <a:pt x="42" y="302"/>
                  </a:lnTo>
                  <a:lnTo>
                    <a:pt x="42" y="298"/>
                  </a:lnTo>
                  <a:lnTo>
                    <a:pt x="36" y="288"/>
                  </a:lnTo>
                  <a:lnTo>
                    <a:pt x="36" y="280"/>
                  </a:lnTo>
                  <a:lnTo>
                    <a:pt x="48" y="262"/>
                  </a:lnTo>
                  <a:lnTo>
                    <a:pt x="50" y="256"/>
                  </a:lnTo>
                  <a:lnTo>
                    <a:pt x="44" y="102"/>
                  </a:lnTo>
                  <a:lnTo>
                    <a:pt x="68" y="24"/>
                  </a:lnTo>
                  <a:lnTo>
                    <a:pt x="76" y="16"/>
                  </a:lnTo>
                  <a:lnTo>
                    <a:pt x="86" y="14"/>
                  </a:lnTo>
                  <a:lnTo>
                    <a:pt x="98" y="20"/>
                  </a:lnTo>
                  <a:lnTo>
                    <a:pt x="110" y="34"/>
                  </a:lnTo>
                  <a:lnTo>
                    <a:pt x="132" y="36"/>
                  </a:lnTo>
                  <a:lnTo>
                    <a:pt x="156" y="22"/>
                  </a:lnTo>
                  <a:lnTo>
                    <a:pt x="162" y="2"/>
                  </a:lnTo>
                  <a:lnTo>
                    <a:pt x="174" y="0"/>
                  </a:lnTo>
                  <a:lnTo>
                    <a:pt x="224" y="26"/>
                  </a:lnTo>
                  <a:lnTo>
                    <a:pt x="272" y="190"/>
                  </a:lnTo>
                  <a:lnTo>
                    <a:pt x="300" y="196"/>
                  </a:lnTo>
                  <a:lnTo>
                    <a:pt x="312" y="228"/>
                  </a:lnTo>
                  <a:lnTo>
                    <a:pt x="318" y="234"/>
                  </a:lnTo>
                  <a:lnTo>
                    <a:pt x="334" y="238"/>
                  </a:lnTo>
                  <a:lnTo>
                    <a:pt x="348" y="236"/>
                  </a:lnTo>
                  <a:lnTo>
                    <a:pt x="354" y="234"/>
                  </a:lnTo>
                  <a:lnTo>
                    <a:pt x="354" y="228"/>
                  </a:lnTo>
                  <a:lnTo>
                    <a:pt x="366" y="252"/>
                  </a:lnTo>
                  <a:lnTo>
                    <a:pt x="362" y="264"/>
                  </a:lnTo>
                  <a:lnTo>
                    <a:pt x="364" y="268"/>
                  </a:lnTo>
                  <a:lnTo>
                    <a:pt x="374" y="266"/>
                  </a:lnTo>
                  <a:lnTo>
                    <a:pt x="378" y="274"/>
                  </a:lnTo>
                  <a:lnTo>
                    <a:pt x="378" y="282"/>
                  </a:lnTo>
                  <a:lnTo>
                    <a:pt x="370" y="292"/>
                  </a:lnTo>
                  <a:lnTo>
                    <a:pt x="358" y="296"/>
                  </a:lnTo>
                  <a:lnTo>
                    <a:pt x="354" y="302"/>
                  </a:lnTo>
                  <a:lnTo>
                    <a:pt x="344" y="306"/>
                  </a:lnTo>
                  <a:lnTo>
                    <a:pt x="340" y="314"/>
                  </a:lnTo>
                  <a:lnTo>
                    <a:pt x="316" y="326"/>
                  </a:lnTo>
                  <a:lnTo>
                    <a:pt x="314" y="338"/>
                  </a:lnTo>
                  <a:lnTo>
                    <a:pt x="306" y="346"/>
                  </a:lnTo>
                  <a:lnTo>
                    <a:pt x="298" y="348"/>
                  </a:lnTo>
                  <a:lnTo>
                    <a:pt x="290" y="360"/>
                  </a:lnTo>
                  <a:lnTo>
                    <a:pt x="286" y="370"/>
                  </a:lnTo>
                  <a:lnTo>
                    <a:pt x="280" y="374"/>
                  </a:lnTo>
                  <a:lnTo>
                    <a:pt x="262" y="368"/>
                  </a:lnTo>
                  <a:lnTo>
                    <a:pt x="256" y="374"/>
                  </a:lnTo>
                  <a:lnTo>
                    <a:pt x="248" y="372"/>
                  </a:lnTo>
                  <a:lnTo>
                    <a:pt x="242" y="366"/>
                  </a:lnTo>
                  <a:lnTo>
                    <a:pt x="236" y="354"/>
                  </a:lnTo>
                  <a:lnTo>
                    <a:pt x="234" y="354"/>
                  </a:lnTo>
                  <a:lnTo>
                    <a:pt x="228" y="358"/>
                  </a:lnTo>
                  <a:lnTo>
                    <a:pt x="222" y="366"/>
                  </a:lnTo>
                  <a:lnTo>
                    <a:pt x="224" y="384"/>
                  </a:lnTo>
                  <a:lnTo>
                    <a:pt x="220" y="396"/>
                  </a:lnTo>
                  <a:lnTo>
                    <a:pt x="222" y="408"/>
                  </a:lnTo>
                  <a:lnTo>
                    <a:pt x="218" y="424"/>
                  </a:lnTo>
                  <a:lnTo>
                    <a:pt x="216" y="426"/>
                  </a:lnTo>
                  <a:lnTo>
                    <a:pt x="204" y="426"/>
                  </a:lnTo>
                  <a:lnTo>
                    <a:pt x="200" y="434"/>
                  </a:lnTo>
                  <a:lnTo>
                    <a:pt x="198" y="446"/>
                  </a:lnTo>
                  <a:lnTo>
                    <a:pt x="190" y="452"/>
                  </a:lnTo>
                  <a:lnTo>
                    <a:pt x="186" y="452"/>
                  </a:lnTo>
                  <a:lnTo>
                    <a:pt x="180" y="446"/>
                  </a:lnTo>
                  <a:lnTo>
                    <a:pt x="176" y="448"/>
                  </a:lnTo>
                  <a:lnTo>
                    <a:pt x="176" y="464"/>
                  </a:lnTo>
                  <a:lnTo>
                    <a:pt x="172" y="474"/>
                  </a:lnTo>
                  <a:lnTo>
                    <a:pt x="170" y="472"/>
                  </a:lnTo>
                  <a:lnTo>
                    <a:pt x="160" y="462"/>
                  </a:lnTo>
                  <a:lnTo>
                    <a:pt x="154" y="462"/>
                  </a:lnTo>
                  <a:lnTo>
                    <a:pt x="142" y="472"/>
                  </a:lnTo>
                  <a:lnTo>
                    <a:pt x="134" y="488"/>
                  </a:lnTo>
                  <a:lnTo>
                    <a:pt x="136" y="508"/>
                  </a:lnTo>
                  <a:lnTo>
                    <a:pt x="120" y="552"/>
                  </a:lnTo>
                  <a:lnTo>
                    <a:pt x="100" y="578"/>
                  </a:lnTo>
                  <a:lnTo>
                    <a:pt x="90" y="570"/>
                  </a:lnTo>
                  <a:lnTo>
                    <a:pt x="88" y="560"/>
                  </a:lnTo>
                  <a:lnTo>
                    <a:pt x="68" y="544"/>
                  </a:lnTo>
                  <a:lnTo>
                    <a:pt x="36" y="430"/>
                  </a:lnTo>
                  <a:close/>
                </a:path>
              </a:pathLst>
            </a:custGeom>
            <a:solidFill>
              <a:srgbClr val="FFFF99"/>
            </a:solidFill>
            <a:ln w="3175">
              <a:solidFill>
                <a:srgbClr val="404040"/>
              </a:solidFill>
              <a:prstDash val="solid"/>
              <a:round/>
              <a:headEnd/>
              <a:tailEnd/>
            </a:ln>
          </p:spPr>
          <p:txBody>
            <a:bodyPr/>
            <a:lstStyle/>
            <a:p>
              <a:endParaRPr lang="en-US"/>
            </a:p>
          </p:txBody>
        </p:sp>
        <p:sp>
          <p:nvSpPr>
            <p:cNvPr id="15372" name="Freeform 225"/>
            <p:cNvSpPr>
              <a:spLocks/>
            </p:cNvSpPr>
            <p:nvPr/>
          </p:nvSpPr>
          <p:spPr bwMode="auto">
            <a:xfrm>
              <a:off x="4821" y="1596"/>
              <a:ext cx="174" cy="112"/>
            </a:xfrm>
            <a:custGeom>
              <a:avLst/>
              <a:gdLst>
                <a:gd name="T0" fmla="*/ 146 w 174"/>
                <a:gd name="T1" fmla="*/ 0 h 112"/>
                <a:gd name="T2" fmla="*/ 118 w 174"/>
                <a:gd name="T3" fmla="*/ 34 h 112"/>
                <a:gd name="T4" fmla="*/ 36 w 174"/>
                <a:gd name="T5" fmla="*/ 64 h 112"/>
                <a:gd name="T6" fmla="*/ 12 w 174"/>
                <a:gd name="T7" fmla="*/ 82 h 112"/>
                <a:gd name="T8" fmla="*/ 8 w 174"/>
                <a:gd name="T9" fmla="*/ 92 h 112"/>
                <a:gd name="T10" fmla="*/ 0 w 174"/>
                <a:gd name="T11" fmla="*/ 96 h 112"/>
                <a:gd name="T12" fmla="*/ 0 w 174"/>
                <a:gd name="T13" fmla="*/ 110 h 112"/>
                <a:gd name="T14" fmla="*/ 2 w 174"/>
                <a:gd name="T15" fmla="*/ 112 h 112"/>
                <a:gd name="T16" fmla="*/ 2 w 174"/>
                <a:gd name="T17" fmla="*/ 106 h 112"/>
                <a:gd name="T18" fmla="*/ 10 w 174"/>
                <a:gd name="T19" fmla="*/ 102 h 112"/>
                <a:gd name="T20" fmla="*/ 12 w 174"/>
                <a:gd name="T21" fmla="*/ 108 h 112"/>
                <a:gd name="T22" fmla="*/ 20 w 174"/>
                <a:gd name="T23" fmla="*/ 110 h 112"/>
                <a:gd name="T24" fmla="*/ 174 w 174"/>
                <a:gd name="T25" fmla="*/ 14 h 112"/>
                <a:gd name="T26" fmla="*/ 154 w 174"/>
                <a:gd name="T27" fmla="*/ 16 h 112"/>
                <a:gd name="T28" fmla="*/ 142 w 174"/>
                <a:gd name="T29" fmla="*/ 26 h 112"/>
                <a:gd name="T30" fmla="*/ 136 w 174"/>
                <a:gd name="T31" fmla="*/ 34 h 112"/>
                <a:gd name="T32" fmla="*/ 124 w 174"/>
                <a:gd name="T33" fmla="*/ 40 h 112"/>
                <a:gd name="T34" fmla="*/ 126 w 174"/>
                <a:gd name="T35" fmla="*/ 34 h 112"/>
                <a:gd name="T36" fmla="*/ 142 w 174"/>
                <a:gd name="T37" fmla="*/ 10 h 112"/>
                <a:gd name="T38" fmla="*/ 146 w 174"/>
                <a:gd name="T39" fmla="*/ 0 h 1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4"/>
                <a:gd name="T61" fmla="*/ 0 h 112"/>
                <a:gd name="T62" fmla="*/ 174 w 174"/>
                <a:gd name="T63" fmla="*/ 112 h 11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4" h="112">
                  <a:moveTo>
                    <a:pt x="146" y="0"/>
                  </a:moveTo>
                  <a:lnTo>
                    <a:pt x="118" y="34"/>
                  </a:lnTo>
                  <a:lnTo>
                    <a:pt x="36" y="64"/>
                  </a:lnTo>
                  <a:lnTo>
                    <a:pt x="12" y="82"/>
                  </a:lnTo>
                  <a:lnTo>
                    <a:pt x="8" y="92"/>
                  </a:lnTo>
                  <a:lnTo>
                    <a:pt x="0" y="96"/>
                  </a:lnTo>
                  <a:lnTo>
                    <a:pt x="0" y="110"/>
                  </a:lnTo>
                  <a:lnTo>
                    <a:pt x="2" y="112"/>
                  </a:lnTo>
                  <a:lnTo>
                    <a:pt x="2" y="106"/>
                  </a:lnTo>
                  <a:lnTo>
                    <a:pt x="10" y="102"/>
                  </a:lnTo>
                  <a:lnTo>
                    <a:pt x="12" y="108"/>
                  </a:lnTo>
                  <a:lnTo>
                    <a:pt x="20" y="110"/>
                  </a:lnTo>
                  <a:lnTo>
                    <a:pt x="174" y="14"/>
                  </a:lnTo>
                  <a:lnTo>
                    <a:pt x="154" y="16"/>
                  </a:lnTo>
                  <a:lnTo>
                    <a:pt x="142" y="26"/>
                  </a:lnTo>
                  <a:lnTo>
                    <a:pt x="136" y="34"/>
                  </a:lnTo>
                  <a:lnTo>
                    <a:pt x="124" y="40"/>
                  </a:lnTo>
                  <a:lnTo>
                    <a:pt x="126" y="34"/>
                  </a:lnTo>
                  <a:lnTo>
                    <a:pt x="142" y="10"/>
                  </a:lnTo>
                  <a:lnTo>
                    <a:pt x="146" y="0"/>
                  </a:lnTo>
                  <a:close/>
                </a:path>
              </a:pathLst>
            </a:custGeom>
            <a:solidFill>
              <a:srgbClr val="FFFF99"/>
            </a:solidFill>
            <a:ln w="3175">
              <a:solidFill>
                <a:srgbClr val="404040"/>
              </a:solidFill>
              <a:prstDash val="solid"/>
              <a:round/>
              <a:headEnd/>
              <a:tailEnd/>
            </a:ln>
          </p:spPr>
          <p:txBody>
            <a:bodyPr/>
            <a:lstStyle/>
            <a:p>
              <a:endParaRPr lang="en-US"/>
            </a:p>
          </p:txBody>
        </p:sp>
        <p:sp>
          <p:nvSpPr>
            <p:cNvPr id="15373" name="Freeform 229"/>
            <p:cNvSpPr>
              <a:spLocks/>
            </p:cNvSpPr>
            <p:nvPr/>
          </p:nvSpPr>
          <p:spPr bwMode="auto">
            <a:xfrm>
              <a:off x="5163" y="1144"/>
              <a:ext cx="16" cy="22"/>
            </a:xfrm>
            <a:custGeom>
              <a:avLst/>
              <a:gdLst>
                <a:gd name="T0" fmla="*/ 0 w 16"/>
                <a:gd name="T1" fmla="*/ 14 h 22"/>
                <a:gd name="T2" fmla="*/ 6 w 16"/>
                <a:gd name="T3" fmla="*/ 22 h 22"/>
                <a:gd name="T4" fmla="*/ 14 w 16"/>
                <a:gd name="T5" fmla="*/ 22 h 22"/>
                <a:gd name="T6" fmla="*/ 16 w 16"/>
                <a:gd name="T7" fmla="*/ 14 h 22"/>
                <a:gd name="T8" fmla="*/ 10 w 16"/>
                <a:gd name="T9" fmla="*/ 12 h 22"/>
                <a:gd name="T10" fmla="*/ 6 w 16"/>
                <a:gd name="T11" fmla="*/ 0 h 22"/>
                <a:gd name="T12" fmla="*/ 0 w 16"/>
                <a:gd name="T13" fmla="*/ 2 h 22"/>
                <a:gd name="T14" fmla="*/ 0 w 16"/>
                <a:gd name="T15" fmla="*/ 14 h 22"/>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22"/>
                <a:gd name="T26" fmla="*/ 16 w 16"/>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22">
                  <a:moveTo>
                    <a:pt x="0" y="14"/>
                  </a:moveTo>
                  <a:lnTo>
                    <a:pt x="6" y="22"/>
                  </a:lnTo>
                  <a:lnTo>
                    <a:pt x="14" y="22"/>
                  </a:lnTo>
                  <a:lnTo>
                    <a:pt x="16" y="14"/>
                  </a:lnTo>
                  <a:lnTo>
                    <a:pt x="10" y="12"/>
                  </a:lnTo>
                  <a:lnTo>
                    <a:pt x="6" y="0"/>
                  </a:lnTo>
                  <a:lnTo>
                    <a:pt x="0" y="2"/>
                  </a:lnTo>
                  <a:lnTo>
                    <a:pt x="0" y="14"/>
                  </a:lnTo>
                  <a:close/>
                </a:path>
              </a:pathLst>
            </a:custGeom>
            <a:solidFill>
              <a:srgbClr val="FFF2C7"/>
            </a:solidFill>
            <a:ln w="3175">
              <a:solidFill>
                <a:srgbClr val="404040"/>
              </a:solidFill>
              <a:prstDash val="solid"/>
              <a:round/>
              <a:headEnd/>
              <a:tailEnd/>
            </a:ln>
          </p:spPr>
          <p:txBody>
            <a:bodyPr/>
            <a:lstStyle/>
            <a:p>
              <a:endParaRPr lang="en-US"/>
            </a:p>
          </p:txBody>
        </p:sp>
        <p:sp>
          <p:nvSpPr>
            <p:cNvPr id="15374" name="Freeform 230"/>
            <p:cNvSpPr>
              <a:spLocks/>
            </p:cNvSpPr>
            <p:nvPr/>
          </p:nvSpPr>
          <p:spPr bwMode="auto">
            <a:xfrm>
              <a:off x="5175" y="1132"/>
              <a:ext cx="12" cy="14"/>
            </a:xfrm>
            <a:custGeom>
              <a:avLst/>
              <a:gdLst>
                <a:gd name="T0" fmla="*/ 4 w 12"/>
                <a:gd name="T1" fmla="*/ 14 h 14"/>
                <a:gd name="T2" fmla="*/ 10 w 12"/>
                <a:gd name="T3" fmla="*/ 14 h 14"/>
                <a:gd name="T4" fmla="*/ 12 w 12"/>
                <a:gd name="T5" fmla="*/ 8 h 14"/>
                <a:gd name="T6" fmla="*/ 8 w 12"/>
                <a:gd name="T7" fmla="*/ 0 h 14"/>
                <a:gd name="T8" fmla="*/ 4 w 12"/>
                <a:gd name="T9" fmla="*/ 0 h 14"/>
                <a:gd name="T10" fmla="*/ 0 w 12"/>
                <a:gd name="T11" fmla="*/ 8 h 14"/>
                <a:gd name="T12" fmla="*/ 4 w 12"/>
                <a:gd name="T13" fmla="*/ 14 h 14"/>
                <a:gd name="T14" fmla="*/ 0 60000 65536"/>
                <a:gd name="T15" fmla="*/ 0 60000 65536"/>
                <a:gd name="T16" fmla="*/ 0 60000 65536"/>
                <a:gd name="T17" fmla="*/ 0 60000 65536"/>
                <a:gd name="T18" fmla="*/ 0 60000 65536"/>
                <a:gd name="T19" fmla="*/ 0 60000 65536"/>
                <a:gd name="T20" fmla="*/ 0 60000 65536"/>
                <a:gd name="T21" fmla="*/ 0 w 12"/>
                <a:gd name="T22" fmla="*/ 0 h 14"/>
                <a:gd name="T23" fmla="*/ 12 w 12"/>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14">
                  <a:moveTo>
                    <a:pt x="4" y="14"/>
                  </a:moveTo>
                  <a:lnTo>
                    <a:pt x="10" y="14"/>
                  </a:lnTo>
                  <a:lnTo>
                    <a:pt x="12" y="8"/>
                  </a:lnTo>
                  <a:lnTo>
                    <a:pt x="8" y="0"/>
                  </a:lnTo>
                  <a:lnTo>
                    <a:pt x="4" y="0"/>
                  </a:lnTo>
                  <a:lnTo>
                    <a:pt x="0" y="8"/>
                  </a:lnTo>
                  <a:lnTo>
                    <a:pt x="4" y="14"/>
                  </a:lnTo>
                  <a:close/>
                </a:path>
              </a:pathLst>
            </a:custGeom>
            <a:solidFill>
              <a:srgbClr val="FFF2C7"/>
            </a:solidFill>
            <a:ln w="3175">
              <a:solidFill>
                <a:srgbClr val="404040"/>
              </a:solidFill>
              <a:prstDash val="solid"/>
              <a:round/>
              <a:headEnd/>
              <a:tailEnd/>
            </a:ln>
          </p:spPr>
          <p:txBody>
            <a:bodyPr/>
            <a:lstStyle/>
            <a:p>
              <a:endParaRPr lang="en-US"/>
            </a:p>
          </p:txBody>
        </p:sp>
        <p:sp>
          <p:nvSpPr>
            <p:cNvPr id="15375" name="Freeform 231"/>
            <p:cNvSpPr>
              <a:spLocks/>
            </p:cNvSpPr>
            <p:nvPr/>
          </p:nvSpPr>
          <p:spPr bwMode="auto">
            <a:xfrm>
              <a:off x="5187" y="1150"/>
              <a:ext cx="8" cy="16"/>
            </a:xfrm>
            <a:custGeom>
              <a:avLst/>
              <a:gdLst>
                <a:gd name="T0" fmla="*/ 0 w 8"/>
                <a:gd name="T1" fmla="*/ 8 h 16"/>
                <a:gd name="T2" fmla="*/ 2 w 8"/>
                <a:gd name="T3" fmla="*/ 14 h 16"/>
                <a:gd name="T4" fmla="*/ 8 w 8"/>
                <a:gd name="T5" fmla="*/ 16 h 16"/>
                <a:gd name="T6" fmla="*/ 8 w 8"/>
                <a:gd name="T7" fmla="*/ 6 h 16"/>
                <a:gd name="T8" fmla="*/ 4 w 8"/>
                <a:gd name="T9" fmla="*/ 0 h 16"/>
                <a:gd name="T10" fmla="*/ 0 w 8"/>
                <a:gd name="T11" fmla="*/ 8 h 16"/>
                <a:gd name="T12" fmla="*/ 0 60000 65536"/>
                <a:gd name="T13" fmla="*/ 0 60000 65536"/>
                <a:gd name="T14" fmla="*/ 0 60000 65536"/>
                <a:gd name="T15" fmla="*/ 0 60000 65536"/>
                <a:gd name="T16" fmla="*/ 0 60000 65536"/>
                <a:gd name="T17" fmla="*/ 0 60000 65536"/>
                <a:gd name="T18" fmla="*/ 0 w 8"/>
                <a:gd name="T19" fmla="*/ 0 h 16"/>
                <a:gd name="T20" fmla="*/ 8 w 8"/>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8" h="16">
                  <a:moveTo>
                    <a:pt x="0" y="8"/>
                  </a:moveTo>
                  <a:lnTo>
                    <a:pt x="2" y="14"/>
                  </a:lnTo>
                  <a:lnTo>
                    <a:pt x="8" y="16"/>
                  </a:lnTo>
                  <a:lnTo>
                    <a:pt x="8" y="6"/>
                  </a:lnTo>
                  <a:lnTo>
                    <a:pt x="4" y="0"/>
                  </a:lnTo>
                  <a:lnTo>
                    <a:pt x="0" y="8"/>
                  </a:lnTo>
                  <a:close/>
                </a:path>
              </a:pathLst>
            </a:custGeom>
            <a:solidFill>
              <a:srgbClr val="FFF2C7"/>
            </a:solidFill>
            <a:ln w="3175">
              <a:solidFill>
                <a:srgbClr val="404040"/>
              </a:solidFill>
              <a:prstDash val="solid"/>
              <a:round/>
              <a:headEnd/>
              <a:tailEnd/>
            </a:ln>
          </p:spPr>
          <p:txBody>
            <a:bodyPr/>
            <a:lstStyle/>
            <a:p>
              <a:endParaRPr lang="en-US"/>
            </a:p>
          </p:txBody>
        </p:sp>
        <p:sp>
          <p:nvSpPr>
            <p:cNvPr id="15376" name="Freeform 232"/>
            <p:cNvSpPr>
              <a:spLocks/>
            </p:cNvSpPr>
            <p:nvPr/>
          </p:nvSpPr>
          <p:spPr bwMode="auto">
            <a:xfrm>
              <a:off x="4041" y="1820"/>
              <a:ext cx="452" cy="447"/>
            </a:xfrm>
            <a:custGeom>
              <a:avLst/>
              <a:gdLst>
                <a:gd name="T0" fmla="*/ 26 w 452"/>
                <a:gd name="T1" fmla="*/ 302 h 447"/>
                <a:gd name="T2" fmla="*/ 38 w 452"/>
                <a:gd name="T3" fmla="*/ 278 h 447"/>
                <a:gd name="T4" fmla="*/ 44 w 452"/>
                <a:gd name="T5" fmla="*/ 228 h 447"/>
                <a:gd name="T6" fmla="*/ 58 w 452"/>
                <a:gd name="T7" fmla="*/ 242 h 447"/>
                <a:gd name="T8" fmla="*/ 72 w 452"/>
                <a:gd name="T9" fmla="*/ 234 h 447"/>
                <a:gd name="T10" fmla="*/ 70 w 452"/>
                <a:gd name="T11" fmla="*/ 212 h 447"/>
                <a:gd name="T12" fmla="*/ 74 w 452"/>
                <a:gd name="T13" fmla="*/ 190 h 447"/>
                <a:gd name="T14" fmla="*/ 94 w 452"/>
                <a:gd name="T15" fmla="*/ 168 h 447"/>
                <a:gd name="T16" fmla="*/ 116 w 452"/>
                <a:gd name="T17" fmla="*/ 166 h 447"/>
                <a:gd name="T18" fmla="*/ 148 w 452"/>
                <a:gd name="T19" fmla="*/ 120 h 447"/>
                <a:gd name="T20" fmla="*/ 148 w 452"/>
                <a:gd name="T21" fmla="*/ 102 h 447"/>
                <a:gd name="T22" fmla="*/ 150 w 452"/>
                <a:gd name="T23" fmla="*/ 94 h 447"/>
                <a:gd name="T24" fmla="*/ 158 w 452"/>
                <a:gd name="T25" fmla="*/ 42 h 447"/>
                <a:gd name="T26" fmla="*/ 156 w 452"/>
                <a:gd name="T27" fmla="*/ 24 h 447"/>
                <a:gd name="T28" fmla="*/ 148 w 452"/>
                <a:gd name="T29" fmla="*/ 4 h 447"/>
                <a:gd name="T30" fmla="*/ 160 w 452"/>
                <a:gd name="T31" fmla="*/ 0 h 447"/>
                <a:gd name="T32" fmla="*/ 278 w 452"/>
                <a:gd name="T33" fmla="*/ 100 h 447"/>
                <a:gd name="T34" fmla="*/ 304 w 452"/>
                <a:gd name="T35" fmla="*/ 150 h 447"/>
                <a:gd name="T36" fmla="*/ 324 w 452"/>
                <a:gd name="T37" fmla="*/ 122 h 447"/>
                <a:gd name="T38" fmla="*/ 344 w 452"/>
                <a:gd name="T39" fmla="*/ 108 h 447"/>
                <a:gd name="T40" fmla="*/ 350 w 452"/>
                <a:gd name="T41" fmla="*/ 102 h 447"/>
                <a:gd name="T42" fmla="*/ 368 w 452"/>
                <a:gd name="T43" fmla="*/ 110 h 447"/>
                <a:gd name="T44" fmla="*/ 382 w 452"/>
                <a:gd name="T45" fmla="*/ 104 h 447"/>
                <a:gd name="T46" fmla="*/ 382 w 452"/>
                <a:gd name="T47" fmla="*/ 98 h 447"/>
                <a:gd name="T48" fmla="*/ 394 w 452"/>
                <a:gd name="T49" fmla="*/ 92 h 447"/>
                <a:gd name="T50" fmla="*/ 422 w 452"/>
                <a:gd name="T51" fmla="*/ 90 h 447"/>
                <a:gd name="T52" fmla="*/ 438 w 452"/>
                <a:gd name="T53" fmla="*/ 90 h 447"/>
                <a:gd name="T54" fmla="*/ 436 w 452"/>
                <a:gd name="T55" fmla="*/ 98 h 447"/>
                <a:gd name="T56" fmla="*/ 440 w 452"/>
                <a:gd name="T57" fmla="*/ 100 h 447"/>
                <a:gd name="T58" fmla="*/ 442 w 452"/>
                <a:gd name="T59" fmla="*/ 106 h 447"/>
                <a:gd name="T60" fmla="*/ 452 w 452"/>
                <a:gd name="T61" fmla="*/ 120 h 447"/>
                <a:gd name="T62" fmla="*/ 392 w 452"/>
                <a:gd name="T63" fmla="*/ 114 h 447"/>
                <a:gd name="T64" fmla="*/ 376 w 452"/>
                <a:gd name="T65" fmla="*/ 180 h 447"/>
                <a:gd name="T66" fmla="*/ 364 w 452"/>
                <a:gd name="T67" fmla="*/ 186 h 447"/>
                <a:gd name="T68" fmla="*/ 342 w 452"/>
                <a:gd name="T69" fmla="*/ 202 h 447"/>
                <a:gd name="T70" fmla="*/ 300 w 452"/>
                <a:gd name="T71" fmla="*/ 256 h 447"/>
                <a:gd name="T72" fmla="*/ 284 w 452"/>
                <a:gd name="T73" fmla="*/ 244 h 447"/>
                <a:gd name="T74" fmla="*/ 274 w 452"/>
                <a:gd name="T75" fmla="*/ 282 h 447"/>
                <a:gd name="T76" fmla="*/ 266 w 452"/>
                <a:gd name="T77" fmla="*/ 302 h 447"/>
                <a:gd name="T78" fmla="*/ 240 w 452"/>
                <a:gd name="T79" fmla="*/ 368 h 447"/>
                <a:gd name="T80" fmla="*/ 240 w 452"/>
                <a:gd name="T81" fmla="*/ 383 h 447"/>
                <a:gd name="T82" fmla="*/ 228 w 452"/>
                <a:gd name="T83" fmla="*/ 403 h 447"/>
                <a:gd name="T84" fmla="*/ 200 w 452"/>
                <a:gd name="T85" fmla="*/ 413 h 447"/>
                <a:gd name="T86" fmla="*/ 186 w 452"/>
                <a:gd name="T87" fmla="*/ 413 h 447"/>
                <a:gd name="T88" fmla="*/ 186 w 452"/>
                <a:gd name="T89" fmla="*/ 423 h 447"/>
                <a:gd name="T90" fmla="*/ 140 w 452"/>
                <a:gd name="T91" fmla="*/ 427 h 447"/>
                <a:gd name="T92" fmla="*/ 116 w 452"/>
                <a:gd name="T93" fmla="*/ 447 h 447"/>
                <a:gd name="T94" fmla="*/ 84 w 452"/>
                <a:gd name="T95" fmla="*/ 431 h 447"/>
                <a:gd name="T96" fmla="*/ 76 w 452"/>
                <a:gd name="T97" fmla="*/ 419 h 447"/>
                <a:gd name="T98" fmla="*/ 76 w 452"/>
                <a:gd name="T99" fmla="*/ 411 h 447"/>
                <a:gd name="T100" fmla="*/ 54 w 452"/>
                <a:gd name="T101" fmla="*/ 401 h 447"/>
                <a:gd name="T102" fmla="*/ 38 w 452"/>
                <a:gd name="T103" fmla="*/ 385 h 447"/>
                <a:gd name="T104" fmla="*/ 20 w 452"/>
                <a:gd name="T105" fmla="*/ 362 h 447"/>
                <a:gd name="T106" fmla="*/ 6 w 452"/>
                <a:gd name="T107" fmla="*/ 330 h 447"/>
                <a:gd name="T108" fmla="*/ 2 w 452"/>
                <a:gd name="T109" fmla="*/ 310 h 44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452"/>
                <a:gd name="T166" fmla="*/ 0 h 447"/>
                <a:gd name="T167" fmla="*/ 452 w 452"/>
                <a:gd name="T168" fmla="*/ 447 h 44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452" h="447">
                  <a:moveTo>
                    <a:pt x="2" y="310"/>
                  </a:moveTo>
                  <a:lnTo>
                    <a:pt x="26" y="302"/>
                  </a:lnTo>
                  <a:lnTo>
                    <a:pt x="28" y="284"/>
                  </a:lnTo>
                  <a:lnTo>
                    <a:pt x="38" y="278"/>
                  </a:lnTo>
                  <a:lnTo>
                    <a:pt x="30" y="258"/>
                  </a:lnTo>
                  <a:lnTo>
                    <a:pt x="44" y="228"/>
                  </a:lnTo>
                  <a:lnTo>
                    <a:pt x="54" y="228"/>
                  </a:lnTo>
                  <a:lnTo>
                    <a:pt x="58" y="242"/>
                  </a:lnTo>
                  <a:lnTo>
                    <a:pt x="66" y="232"/>
                  </a:lnTo>
                  <a:lnTo>
                    <a:pt x="72" y="234"/>
                  </a:lnTo>
                  <a:lnTo>
                    <a:pt x="64" y="216"/>
                  </a:lnTo>
                  <a:lnTo>
                    <a:pt x="70" y="212"/>
                  </a:lnTo>
                  <a:lnTo>
                    <a:pt x="68" y="202"/>
                  </a:lnTo>
                  <a:lnTo>
                    <a:pt x="74" y="190"/>
                  </a:lnTo>
                  <a:lnTo>
                    <a:pt x="84" y="186"/>
                  </a:lnTo>
                  <a:lnTo>
                    <a:pt x="94" y="168"/>
                  </a:lnTo>
                  <a:lnTo>
                    <a:pt x="104" y="176"/>
                  </a:lnTo>
                  <a:lnTo>
                    <a:pt x="116" y="166"/>
                  </a:lnTo>
                  <a:lnTo>
                    <a:pt x="146" y="134"/>
                  </a:lnTo>
                  <a:lnTo>
                    <a:pt x="148" y="120"/>
                  </a:lnTo>
                  <a:lnTo>
                    <a:pt x="142" y="114"/>
                  </a:lnTo>
                  <a:lnTo>
                    <a:pt x="148" y="102"/>
                  </a:lnTo>
                  <a:lnTo>
                    <a:pt x="146" y="96"/>
                  </a:lnTo>
                  <a:lnTo>
                    <a:pt x="150" y="94"/>
                  </a:lnTo>
                  <a:lnTo>
                    <a:pt x="150" y="72"/>
                  </a:lnTo>
                  <a:lnTo>
                    <a:pt x="158" y="42"/>
                  </a:lnTo>
                  <a:lnTo>
                    <a:pt x="154" y="32"/>
                  </a:lnTo>
                  <a:lnTo>
                    <a:pt x="156" y="24"/>
                  </a:lnTo>
                  <a:lnTo>
                    <a:pt x="146" y="8"/>
                  </a:lnTo>
                  <a:lnTo>
                    <a:pt x="148" y="4"/>
                  </a:lnTo>
                  <a:lnTo>
                    <a:pt x="160" y="0"/>
                  </a:lnTo>
                  <a:lnTo>
                    <a:pt x="178" y="116"/>
                  </a:lnTo>
                  <a:lnTo>
                    <a:pt x="278" y="100"/>
                  </a:lnTo>
                  <a:lnTo>
                    <a:pt x="286" y="166"/>
                  </a:lnTo>
                  <a:lnTo>
                    <a:pt x="304" y="150"/>
                  </a:lnTo>
                  <a:lnTo>
                    <a:pt x="318" y="126"/>
                  </a:lnTo>
                  <a:lnTo>
                    <a:pt x="324" y="122"/>
                  </a:lnTo>
                  <a:lnTo>
                    <a:pt x="332" y="126"/>
                  </a:lnTo>
                  <a:lnTo>
                    <a:pt x="344" y="108"/>
                  </a:lnTo>
                  <a:lnTo>
                    <a:pt x="346" y="98"/>
                  </a:lnTo>
                  <a:lnTo>
                    <a:pt x="350" y="102"/>
                  </a:lnTo>
                  <a:lnTo>
                    <a:pt x="350" y="106"/>
                  </a:lnTo>
                  <a:lnTo>
                    <a:pt x="368" y="110"/>
                  </a:lnTo>
                  <a:lnTo>
                    <a:pt x="378" y="108"/>
                  </a:lnTo>
                  <a:lnTo>
                    <a:pt x="382" y="104"/>
                  </a:lnTo>
                  <a:lnTo>
                    <a:pt x="378" y="100"/>
                  </a:lnTo>
                  <a:lnTo>
                    <a:pt x="382" y="98"/>
                  </a:lnTo>
                  <a:lnTo>
                    <a:pt x="380" y="96"/>
                  </a:lnTo>
                  <a:lnTo>
                    <a:pt x="394" y="92"/>
                  </a:lnTo>
                  <a:lnTo>
                    <a:pt x="402" y="82"/>
                  </a:lnTo>
                  <a:lnTo>
                    <a:pt x="422" y="90"/>
                  </a:lnTo>
                  <a:lnTo>
                    <a:pt x="436" y="86"/>
                  </a:lnTo>
                  <a:lnTo>
                    <a:pt x="438" y="90"/>
                  </a:lnTo>
                  <a:lnTo>
                    <a:pt x="434" y="94"/>
                  </a:lnTo>
                  <a:lnTo>
                    <a:pt x="436" y="98"/>
                  </a:lnTo>
                  <a:lnTo>
                    <a:pt x="440" y="96"/>
                  </a:lnTo>
                  <a:lnTo>
                    <a:pt x="440" y="100"/>
                  </a:lnTo>
                  <a:lnTo>
                    <a:pt x="446" y="100"/>
                  </a:lnTo>
                  <a:lnTo>
                    <a:pt x="442" y="106"/>
                  </a:lnTo>
                  <a:lnTo>
                    <a:pt x="450" y="110"/>
                  </a:lnTo>
                  <a:lnTo>
                    <a:pt x="452" y="120"/>
                  </a:lnTo>
                  <a:lnTo>
                    <a:pt x="446" y="144"/>
                  </a:lnTo>
                  <a:lnTo>
                    <a:pt x="392" y="114"/>
                  </a:lnTo>
                  <a:lnTo>
                    <a:pt x="390" y="154"/>
                  </a:lnTo>
                  <a:lnTo>
                    <a:pt x="376" y="180"/>
                  </a:lnTo>
                  <a:lnTo>
                    <a:pt x="368" y="188"/>
                  </a:lnTo>
                  <a:lnTo>
                    <a:pt x="364" y="186"/>
                  </a:lnTo>
                  <a:lnTo>
                    <a:pt x="356" y="208"/>
                  </a:lnTo>
                  <a:lnTo>
                    <a:pt x="342" y="202"/>
                  </a:lnTo>
                  <a:lnTo>
                    <a:pt x="322" y="260"/>
                  </a:lnTo>
                  <a:lnTo>
                    <a:pt x="300" y="256"/>
                  </a:lnTo>
                  <a:lnTo>
                    <a:pt x="294" y="246"/>
                  </a:lnTo>
                  <a:lnTo>
                    <a:pt x="284" y="244"/>
                  </a:lnTo>
                  <a:lnTo>
                    <a:pt x="282" y="266"/>
                  </a:lnTo>
                  <a:lnTo>
                    <a:pt x="274" y="282"/>
                  </a:lnTo>
                  <a:lnTo>
                    <a:pt x="276" y="288"/>
                  </a:lnTo>
                  <a:lnTo>
                    <a:pt x="266" y="302"/>
                  </a:lnTo>
                  <a:lnTo>
                    <a:pt x="262" y="322"/>
                  </a:lnTo>
                  <a:lnTo>
                    <a:pt x="240" y="368"/>
                  </a:lnTo>
                  <a:lnTo>
                    <a:pt x="248" y="373"/>
                  </a:lnTo>
                  <a:lnTo>
                    <a:pt x="240" y="383"/>
                  </a:lnTo>
                  <a:lnTo>
                    <a:pt x="244" y="387"/>
                  </a:lnTo>
                  <a:lnTo>
                    <a:pt x="228" y="403"/>
                  </a:lnTo>
                  <a:lnTo>
                    <a:pt x="220" y="399"/>
                  </a:lnTo>
                  <a:lnTo>
                    <a:pt x="200" y="413"/>
                  </a:lnTo>
                  <a:lnTo>
                    <a:pt x="188" y="409"/>
                  </a:lnTo>
                  <a:lnTo>
                    <a:pt x="186" y="413"/>
                  </a:lnTo>
                  <a:lnTo>
                    <a:pt x="190" y="419"/>
                  </a:lnTo>
                  <a:lnTo>
                    <a:pt x="186" y="423"/>
                  </a:lnTo>
                  <a:lnTo>
                    <a:pt x="156" y="437"/>
                  </a:lnTo>
                  <a:lnTo>
                    <a:pt x="140" y="427"/>
                  </a:lnTo>
                  <a:lnTo>
                    <a:pt x="136" y="435"/>
                  </a:lnTo>
                  <a:lnTo>
                    <a:pt x="116" y="447"/>
                  </a:lnTo>
                  <a:lnTo>
                    <a:pt x="94" y="439"/>
                  </a:lnTo>
                  <a:lnTo>
                    <a:pt x="84" y="431"/>
                  </a:lnTo>
                  <a:lnTo>
                    <a:pt x="82" y="423"/>
                  </a:lnTo>
                  <a:lnTo>
                    <a:pt x="76" y="419"/>
                  </a:lnTo>
                  <a:lnTo>
                    <a:pt x="80" y="413"/>
                  </a:lnTo>
                  <a:lnTo>
                    <a:pt x="76" y="411"/>
                  </a:lnTo>
                  <a:lnTo>
                    <a:pt x="60" y="409"/>
                  </a:lnTo>
                  <a:lnTo>
                    <a:pt x="54" y="401"/>
                  </a:lnTo>
                  <a:lnTo>
                    <a:pt x="42" y="397"/>
                  </a:lnTo>
                  <a:lnTo>
                    <a:pt x="38" y="385"/>
                  </a:lnTo>
                  <a:lnTo>
                    <a:pt x="20" y="368"/>
                  </a:lnTo>
                  <a:lnTo>
                    <a:pt x="20" y="362"/>
                  </a:lnTo>
                  <a:lnTo>
                    <a:pt x="0" y="342"/>
                  </a:lnTo>
                  <a:lnTo>
                    <a:pt x="6" y="330"/>
                  </a:lnTo>
                  <a:lnTo>
                    <a:pt x="2" y="310"/>
                  </a:lnTo>
                  <a:close/>
                </a:path>
              </a:pathLst>
            </a:custGeom>
            <a:solidFill>
              <a:srgbClr val="FFFF99"/>
            </a:solidFill>
            <a:ln w="3175">
              <a:solidFill>
                <a:srgbClr val="404040"/>
              </a:solidFill>
              <a:prstDash val="solid"/>
              <a:round/>
              <a:headEnd/>
              <a:tailEnd/>
            </a:ln>
          </p:spPr>
          <p:txBody>
            <a:bodyPr/>
            <a:lstStyle/>
            <a:p>
              <a:endParaRPr lang="en-US"/>
            </a:p>
          </p:txBody>
        </p:sp>
        <p:sp>
          <p:nvSpPr>
            <p:cNvPr id="15377" name="Freeform 233"/>
            <p:cNvSpPr>
              <a:spLocks/>
            </p:cNvSpPr>
            <p:nvPr/>
          </p:nvSpPr>
          <p:spPr bwMode="auto">
            <a:xfrm>
              <a:off x="3305" y="2335"/>
              <a:ext cx="860" cy="294"/>
            </a:xfrm>
            <a:custGeom>
              <a:avLst/>
              <a:gdLst>
                <a:gd name="T0" fmla="*/ 858 w 860"/>
                <a:gd name="T1" fmla="*/ 0 h 294"/>
                <a:gd name="T2" fmla="*/ 656 w 860"/>
                <a:gd name="T3" fmla="*/ 26 h 294"/>
                <a:gd name="T4" fmla="*/ 370 w 860"/>
                <a:gd name="T5" fmla="*/ 56 h 294"/>
                <a:gd name="T6" fmla="*/ 366 w 860"/>
                <a:gd name="T7" fmla="*/ 62 h 294"/>
                <a:gd name="T8" fmla="*/ 238 w 860"/>
                <a:gd name="T9" fmla="*/ 72 h 294"/>
                <a:gd name="T10" fmla="*/ 236 w 860"/>
                <a:gd name="T11" fmla="*/ 68 h 294"/>
                <a:gd name="T12" fmla="*/ 214 w 860"/>
                <a:gd name="T13" fmla="*/ 68 h 294"/>
                <a:gd name="T14" fmla="*/ 220 w 860"/>
                <a:gd name="T15" fmla="*/ 92 h 294"/>
                <a:gd name="T16" fmla="*/ 78 w 860"/>
                <a:gd name="T17" fmla="*/ 100 h 294"/>
                <a:gd name="T18" fmla="*/ 76 w 860"/>
                <a:gd name="T19" fmla="*/ 108 h 294"/>
                <a:gd name="T20" fmla="*/ 72 w 860"/>
                <a:gd name="T21" fmla="*/ 94 h 294"/>
                <a:gd name="T22" fmla="*/ 66 w 860"/>
                <a:gd name="T23" fmla="*/ 96 h 294"/>
                <a:gd name="T24" fmla="*/ 70 w 860"/>
                <a:gd name="T25" fmla="*/ 116 h 294"/>
                <a:gd name="T26" fmla="*/ 60 w 860"/>
                <a:gd name="T27" fmla="*/ 124 h 294"/>
                <a:gd name="T28" fmla="*/ 68 w 860"/>
                <a:gd name="T29" fmla="*/ 132 h 294"/>
                <a:gd name="T30" fmla="*/ 56 w 860"/>
                <a:gd name="T31" fmla="*/ 134 h 294"/>
                <a:gd name="T32" fmla="*/ 64 w 860"/>
                <a:gd name="T33" fmla="*/ 148 h 294"/>
                <a:gd name="T34" fmla="*/ 52 w 860"/>
                <a:gd name="T35" fmla="*/ 166 h 294"/>
                <a:gd name="T36" fmla="*/ 60 w 860"/>
                <a:gd name="T37" fmla="*/ 178 h 294"/>
                <a:gd name="T38" fmla="*/ 48 w 860"/>
                <a:gd name="T39" fmla="*/ 180 h 294"/>
                <a:gd name="T40" fmla="*/ 54 w 860"/>
                <a:gd name="T41" fmla="*/ 186 h 294"/>
                <a:gd name="T42" fmla="*/ 52 w 860"/>
                <a:gd name="T43" fmla="*/ 190 h 294"/>
                <a:gd name="T44" fmla="*/ 32 w 860"/>
                <a:gd name="T45" fmla="*/ 202 h 294"/>
                <a:gd name="T46" fmla="*/ 38 w 860"/>
                <a:gd name="T47" fmla="*/ 212 h 294"/>
                <a:gd name="T48" fmla="*/ 32 w 860"/>
                <a:gd name="T49" fmla="*/ 218 h 294"/>
                <a:gd name="T50" fmla="*/ 36 w 860"/>
                <a:gd name="T51" fmla="*/ 226 h 294"/>
                <a:gd name="T52" fmla="*/ 28 w 860"/>
                <a:gd name="T53" fmla="*/ 228 h 294"/>
                <a:gd name="T54" fmla="*/ 18 w 860"/>
                <a:gd name="T55" fmla="*/ 250 h 294"/>
                <a:gd name="T56" fmla="*/ 22 w 860"/>
                <a:gd name="T57" fmla="*/ 278 h 294"/>
                <a:gd name="T58" fmla="*/ 12 w 860"/>
                <a:gd name="T59" fmla="*/ 280 h 294"/>
                <a:gd name="T60" fmla="*/ 10 w 860"/>
                <a:gd name="T61" fmla="*/ 288 h 294"/>
                <a:gd name="T62" fmla="*/ 0 w 860"/>
                <a:gd name="T63" fmla="*/ 294 h 294"/>
                <a:gd name="T64" fmla="*/ 218 w 860"/>
                <a:gd name="T65" fmla="*/ 280 h 294"/>
                <a:gd name="T66" fmla="*/ 482 w 860"/>
                <a:gd name="T67" fmla="*/ 258 h 294"/>
                <a:gd name="T68" fmla="*/ 616 w 860"/>
                <a:gd name="T69" fmla="*/ 244 h 294"/>
                <a:gd name="T70" fmla="*/ 616 w 860"/>
                <a:gd name="T71" fmla="*/ 216 h 294"/>
                <a:gd name="T72" fmla="*/ 620 w 860"/>
                <a:gd name="T73" fmla="*/ 210 h 294"/>
                <a:gd name="T74" fmla="*/ 636 w 860"/>
                <a:gd name="T75" fmla="*/ 210 h 294"/>
                <a:gd name="T76" fmla="*/ 642 w 860"/>
                <a:gd name="T77" fmla="*/ 188 h 294"/>
                <a:gd name="T78" fmla="*/ 654 w 860"/>
                <a:gd name="T79" fmla="*/ 176 h 294"/>
                <a:gd name="T80" fmla="*/ 666 w 860"/>
                <a:gd name="T81" fmla="*/ 168 h 294"/>
                <a:gd name="T82" fmla="*/ 692 w 860"/>
                <a:gd name="T83" fmla="*/ 164 h 294"/>
                <a:gd name="T84" fmla="*/ 722 w 860"/>
                <a:gd name="T85" fmla="*/ 136 h 294"/>
                <a:gd name="T86" fmla="*/ 740 w 860"/>
                <a:gd name="T87" fmla="*/ 130 h 294"/>
                <a:gd name="T88" fmla="*/ 746 w 860"/>
                <a:gd name="T89" fmla="*/ 116 h 294"/>
                <a:gd name="T90" fmla="*/ 746 w 860"/>
                <a:gd name="T91" fmla="*/ 108 h 294"/>
                <a:gd name="T92" fmla="*/ 756 w 860"/>
                <a:gd name="T93" fmla="*/ 110 h 294"/>
                <a:gd name="T94" fmla="*/ 758 w 860"/>
                <a:gd name="T95" fmla="*/ 100 h 294"/>
                <a:gd name="T96" fmla="*/ 772 w 860"/>
                <a:gd name="T97" fmla="*/ 90 h 294"/>
                <a:gd name="T98" fmla="*/ 780 w 860"/>
                <a:gd name="T99" fmla="*/ 102 h 294"/>
                <a:gd name="T100" fmla="*/ 804 w 860"/>
                <a:gd name="T101" fmla="*/ 76 h 294"/>
                <a:gd name="T102" fmla="*/ 812 w 860"/>
                <a:gd name="T103" fmla="*/ 72 h 294"/>
                <a:gd name="T104" fmla="*/ 828 w 860"/>
                <a:gd name="T105" fmla="*/ 78 h 294"/>
                <a:gd name="T106" fmla="*/ 840 w 860"/>
                <a:gd name="T107" fmla="*/ 50 h 294"/>
                <a:gd name="T108" fmla="*/ 850 w 860"/>
                <a:gd name="T109" fmla="*/ 42 h 294"/>
                <a:gd name="T110" fmla="*/ 860 w 860"/>
                <a:gd name="T111" fmla="*/ 42 h 294"/>
                <a:gd name="T112" fmla="*/ 854 w 860"/>
                <a:gd name="T113" fmla="*/ 36 h 294"/>
                <a:gd name="T114" fmla="*/ 858 w 860"/>
                <a:gd name="T115" fmla="*/ 24 h 294"/>
                <a:gd name="T116" fmla="*/ 856 w 860"/>
                <a:gd name="T117" fmla="*/ 18 h 294"/>
                <a:gd name="T118" fmla="*/ 858 w 860"/>
                <a:gd name="T119" fmla="*/ 0 h 2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60"/>
                <a:gd name="T181" fmla="*/ 0 h 294"/>
                <a:gd name="T182" fmla="*/ 860 w 860"/>
                <a:gd name="T183" fmla="*/ 294 h 29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60" h="294">
                  <a:moveTo>
                    <a:pt x="858" y="0"/>
                  </a:moveTo>
                  <a:lnTo>
                    <a:pt x="656" y="26"/>
                  </a:lnTo>
                  <a:lnTo>
                    <a:pt x="370" y="56"/>
                  </a:lnTo>
                  <a:lnTo>
                    <a:pt x="366" y="62"/>
                  </a:lnTo>
                  <a:lnTo>
                    <a:pt x="238" y="72"/>
                  </a:lnTo>
                  <a:lnTo>
                    <a:pt x="236" y="68"/>
                  </a:lnTo>
                  <a:lnTo>
                    <a:pt x="214" y="68"/>
                  </a:lnTo>
                  <a:lnTo>
                    <a:pt x="220" y="92"/>
                  </a:lnTo>
                  <a:lnTo>
                    <a:pt x="78" y="100"/>
                  </a:lnTo>
                  <a:lnTo>
                    <a:pt x="76" y="108"/>
                  </a:lnTo>
                  <a:lnTo>
                    <a:pt x="72" y="94"/>
                  </a:lnTo>
                  <a:lnTo>
                    <a:pt x="66" y="96"/>
                  </a:lnTo>
                  <a:lnTo>
                    <a:pt x="70" y="116"/>
                  </a:lnTo>
                  <a:lnTo>
                    <a:pt x="60" y="124"/>
                  </a:lnTo>
                  <a:lnTo>
                    <a:pt x="68" y="132"/>
                  </a:lnTo>
                  <a:lnTo>
                    <a:pt x="56" y="134"/>
                  </a:lnTo>
                  <a:lnTo>
                    <a:pt x="64" y="148"/>
                  </a:lnTo>
                  <a:lnTo>
                    <a:pt x="52" y="166"/>
                  </a:lnTo>
                  <a:lnTo>
                    <a:pt x="60" y="178"/>
                  </a:lnTo>
                  <a:lnTo>
                    <a:pt x="48" y="180"/>
                  </a:lnTo>
                  <a:lnTo>
                    <a:pt x="54" y="186"/>
                  </a:lnTo>
                  <a:lnTo>
                    <a:pt x="52" y="190"/>
                  </a:lnTo>
                  <a:lnTo>
                    <a:pt x="32" y="202"/>
                  </a:lnTo>
                  <a:lnTo>
                    <a:pt x="38" y="212"/>
                  </a:lnTo>
                  <a:lnTo>
                    <a:pt x="32" y="218"/>
                  </a:lnTo>
                  <a:lnTo>
                    <a:pt x="36" y="226"/>
                  </a:lnTo>
                  <a:lnTo>
                    <a:pt x="28" y="228"/>
                  </a:lnTo>
                  <a:lnTo>
                    <a:pt x="18" y="250"/>
                  </a:lnTo>
                  <a:lnTo>
                    <a:pt x="22" y="278"/>
                  </a:lnTo>
                  <a:lnTo>
                    <a:pt x="12" y="280"/>
                  </a:lnTo>
                  <a:lnTo>
                    <a:pt x="10" y="288"/>
                  </a:lnTo>
                  <a:lnTo>
                    <a:pt x="0" y="294"/>
                  </a:lnTo>
                  <a:lnTo>
                    <a:pt x="218" y="280"/>
                  </a:lnTo>
                  <a:lnTo>
                    <a:pt x="482" y="258"/>
                  </a:lnTo>
                  <a:lnTo>
                    <a:pt x="616" y="244"/>
                  </a:lnTo>
                  <a:lnTo>
                    <a:pt x="616" y="216"/>
                  </a:lnTo>
                  <a:lnTo>
                    <a:pt x="620" y="210"/>
                  </a:lnTo>
                  <a:lnTo>
                    <a:pt x="636" y="210"/>
                  </a:lnTo>
                  <a:lnTo>
                    <a:pt x="642" y="188"/>
                  </a:lnTo>
                  <a:lnTo>
                    <a:pt x="654" y="176"/>
                  </a:lnTo>
                  <a:lnTo>
                    <a:pt x="666" y="168"/>
                  </a:lnTo>
                  <a:lnTo>
                    <a:pt x="692" y="164"/>
                  </a:lnTo>
                  <a:lnTo>
                    <a:pt x="722" y="136"/>
                  </a:lnTo>
                  <a:lnTo>
                    <a:pt x="740" y="130"/>
                  </a:lnTo>
                  <a:lnTo>
                    <a:pt x="746" y="116"/>
                  </a:lnTo>
                  <a:lnTo>
                    <a:pt x="746" y="108"/>
                  </a:lnTo>
                  <a:lnTo>
                    <a:pt x="756" y="110"/>
                  </a:lnTo>
                  <a:lnTo>
                    <a:pt x="758" y="100"/>
                  </a:lnTo>
                  <a:lnTo>
                    <a:pt x="772" y="90"/>
                  </a:lnTo>
                  <a:lnTo>
                    <a:pt x="780" y="102"/>
                  </a:lnTo>
                  <a:lnTo>
                    <a:pt x="804" y="76"/>
                  </a:lnTo>
                  <a:lnTo>
                    <a:pt x="812" y="72"/>
                  </a:lnTo>
                  <a:lnTo>
                    <a:pt x="828" y="78"/>
                  </a:lnTo>
                  <a:lnTo>
                    <a:pt x="840" y="50"/>
                  </a:lnTo>
                  <a:lnTo>
                    <a:pt x="850" y="42"/>
                  </a:lnTo>
                  <a:lnTo>
                    <a:pt x="860" y="42"/>
                  </a:lnTo>
                  <a:lnTo>
                    <a:pt x="854" y="36"/>
                  </a:lnTo>
                  <a:lnTo>
                    <a:pt x="858" y="24"/>
                  </a:lnTo>
                  <a:lnTo>
                    <a:pt x="856" y="18"/>
                  </a:lnTo>
                  <a:lnTo>
                    <a:pt x="858" y="0"/>
                  </a:lnTo>
                  <a:close/>
                </a:path>
              </a:pathLst>
            </a:custGeom>
            <a:solidFill>
              <a:srgbClr val="FFFF99"/>
            </a:solidFill>
            <a:ln w="3175">
              <a:solidFill>
                <a:srgbClr val="404040"/>
              </a:solidFill>
              <a:prstDash val="solid"/>
              <a:round/>
              <a:headEnd/>
              <a:tailEnd/>
            </a:ln>
          </p:spPr>
          <p:txBody>
            <a:bodyPr/>
            <a:lstStyle/>
            <a:p>
              <a:endParaRPr lang="en-US"/>
            </a:p>
          </p:txBody>
        </p:sp>
        <p:sp>
          <p:nvSpPr>
            <p:cNvPr id="15378" name="Freeform 239"/>
            <p:cNvSpPr>
              <a:spLocks/>
            </p:cNvSpPr>
            <p:nvPr/>
          </p:nvSpPr>
          <p:spPr bwMode="auto">
            <a:xfrm>
              <a:off x="4875" y="1070"/>
              <a:ext cx="162" cy="342"/>
            </a:xfrm>
            <a:custGeom>
              <a:avLst/>
              <a:gdLst>
                <a:gd name="T0" fmla="*/ 162 w 162"/>
                <a:gd name="T1" fmla="*/ 260 h 342"/>
                <a:gd name="T2" fmla="*/ 152 w 162"/>
                <a:gd name="T3" fmla="*/ 252 h 342"/>
                <a:gd name="T4" fmla="*/ 150 w 162"/>
                <a:gd name="T5" fmla="*/ 242 h 342"/>
                <a:gd name="T6" fmla="*/ 130 w 162"/>
                <a:gd name="T7" fmla="*/ 226 h 342"/>
                <a:gd name="T8" fmla="*/ 98 w 162"/>
                <a:gd name="T9" fmla="*/ 112 h 342"/>
                <a:gd name="T10" fmla="*/ 62 w 162"/>
                <a:gd name="T11" fmla="*/ 0 h 342"/>
                <a:gd name="T12" fmla="*/ 58 w 162"/>
                <a:gd name="T13" fmla="*/ 4 h 342"/>
                <a:gd name="T14" fmla="*/ 40 w 162"/>
                <a:gd name="T15" fmla="*/ 10 h 342"/>
                <a:gd name="T16" fmla="*/ 36 w 162"/>
                <a:gd name="T17" fmla="*/ 18 h 342"/>
                <a:gd name="T18" fmla="*/ 32 w 162"/>
                <a:gd name="T19" fmla="*/ 46 h 342"/>
                <a:gd name="T20" fmla="*/ 36 w 162"/>
                <a:gd name="T21" fmla="*/ 54 h 342"/>
                <a:gd name="T22" fmla="*/ 30 w 162"/>
                <a:gd name="T23" fmla="*/ 74 h 342"/>
                <a:gd name="T24" fmla="*/ 42 w 162"/>
                <a:gd name="T25" fmla="*/ 92 h 342"/>
                <a:gd name="T26" fmla="*/ 42 w 162"/>
                <a:gd name="T27" fmla="*/ 102 h 342"/>
                <a:gd name="T28" fmla="*/ 24 w 162"/>
                <a:gd name="T29" fmla="*/ 130 h 342"/>
                <a:gd name="T30" fmla="*/ 10 w 162"/>
                <a:gd name="T31" fmla="*/ 138 h 342"/>
                <a:gd name="T32" fmla="*/ 14 w 162"/>
                <a:gd name="T33" fmla="*/ 182 h 342"/>
                <a:gd name="T34" fmla="*/ 0 w 162"/>
                <a:gd name="T35" fmla="*/ 240 h 342"/>
                <a:gd name="T36" fmla="*/ 10 w 162"/>
                <a:gd name="T37" fmla="*/ 308 h 342"/>
                <a:gd name="T38" fmla="*/ 6 w 162"/>
                <a:gd name="T39" fmla="*/ 328 h 342"/>
                <a:gd name="T40" fmla="*/ 18 w 162"/>
                <a:gd name="T41" fmla="*/ 342 h 342"/>
                <a:gd name="T42" fmla="*/ 124 w 162"/>
                <a:gd name="T43" fmla="*/ 316 h 342"/>
                <a:gd name="T44" fmla="*/ 152 w 162"/>
                <a:gd name="T45" fmla="*/ 288 h 342"/>
                <a:gd name="T46" fmla="*/ 162 w 162"/>
                <a:gd name="T47" fmla="*/ 286 h 342"/>
                <a:gd name="T48" fmla="*/ 162 w 162"/>
                <a:gd name="T49" fmla="*/ 260 h 34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2"/>
                <a:gd name="T76" fmla="*/ 0 h 342"/>
                <a:gd name="T77" fmla="*/ 162 w 162"/>
                <a:gd name="T78" fmla="*/ 342 h 34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2" h="342">
                  <a:moveTo>
                    <a:pt x="162" y="260"/>
                  </a:moveTo>
                  <a:lnTo>
                    <a:pt x="152" y="252"/>
                  </a:lnTo>
                  <a:lnTo>
                    <a:pt x="150" y="242"/>
                  </a:lnTo>
                  <a:lnTo>
                    <a:pt x="130" y="226"/>
                  </a:lnTo>
                  <a:lnTo>
                    <a:pt x="98" y="112"/>
                  </a:lnTo>
                  <a:lnTo>
                    <a:pt x="62" y="0"/>
                  </a:lnTo>
                  <a:lnTo>
                    <a:pt x="58" y="4"/>
                  </a:lnTo>
                  <a:lnTo>
                    <a:pt x="40" y="10"/>
                  </a:lnTo>
                  <a:lnTo>
                    <a:pt x="36" y="18"/>
                  </a:lnTo>
                  <a:lnTo>
                    <a:pt x="32" y="46"/>
                  </a:lnTo>
                  <a:lnTo>
                    <a:pt x="36" y="54"/>
                  </a:lnTo>
                  <a:lnTo>
                    <a:pt x="30" y="74"/>
                  </a:lnTo>
                  <a:lnTo>
                    <a:pt x="42" y="92"/>
                  </a:lnTo>
                  <a:lnTo>
                    <a:pt x="42" y="102"/>
                  </a:lnTo>
                  <a:lnTo>
                    <a:pt x="24" y="130"/>
                  </a:lnTo>
                  <a:lnTo>
                    <a:pt x="10" y="138"/>
                  </a:lnTo>
                  <a:lnTo>
                    <a:pt x="14" y="182"/>
                  </a:lnTo>
                  <a:lnTo>
                    <a:pt x="0" y="240"/>
                  </a:lnTo>
                  <a:lnTo>
                    <a:pt x="10" y="308"/>
                  </a:lnTo>
                  <a:lnTo>
                    <a:pt x="6" y="328"/>
                  </a:lnTo>
                  <a:lnTo>
                    <a:pt x="18" y="342"/>
                  </a:lnTo>
                  <a:lnTo>
                    <a:pt x="124" y="316"/>
                  </a:lnTo>
                  <a:lnTo>
                    <a:pt x="152" y="288"/>
                  </a:lnTo>
                  <a:lnTo>
                    <a:pt x="162" y="286"/>
                  </a:lnTo>
                  <a:lnTo>
                    <a:pt x="162" y="260"/>
                  </a:lnTo>
                  <a:close/>
                </a:path>
              </a:pathLst>
            </a:custGeom>
            <a:solidFill>
              <a:srgbClr val="FFFF99"/>
            </a:solidFill>
            <a:ln w="3175">
              <a:solidFill>
                <a:srgbClr val="404040"/>
              </a:solidFill>
              <a:prstDash val="solid"/>
              <a:round/>
              <a:headEnd/>
              <a:tailEnd/>
            </a:ln>
          </p:spPr>
          <p:txBody>
            <a:bodyPr/>
            <a:lstStyle/>
            <a:p>
              <a:endParaRPr lang="en-US"/>
            </a:p>
          </p:txBody>
        </p:sp>
        <p:sp>
          <p:nvSpPr>
            <p:cNvPr id="15379" name="Freeform 241"/>
            <p:cNvSpPr>
              <a:spLocks/>
            </p:cNvSpPr>
            <p:nvPr/>
          </p:nvSpPr>
          <p:spPr bwMode="auto">
            <a:xfrm>
              <a:off x="4239" y="1154"/>
              <a:ext cx="606" cy="542"/>
            </a:xfrm>
            <a:custGeom>
              <a:avLst/>
              <a:gdLst>
                <a:gd name="T0" fmla="*/ 590 w 606"/>
                <a:gd name="T1" fmla="*/ 516 h 542"/>
                <a:gd name="T2" fmla="*/ 586 w 606"/>
                <a:gd name="T3" fmla="*/ 486 h 542"/>
                <a:gd name="T4" fmla="*/ 596 w 606"/>
                <a:gd name="T5" fmla="*/ 458 h 542"/>
                <a:gd name="T6" fmla="*/ 580 w 606"/>
                <a:gd name="T7" fmla="*/ 366 h 542"/>
                <a:gd name="T8" fmla="*/ 578 w 606"/>
                <a:gd name="T9" fmla="*/ 264 h 542"/>
                <a:gd name="T10" fmla="*/ 552 w 606"/>
                <a:gd name="T11" fmla="*/ 166 h 542"/>
                <a:gd name="T12" fmla="*/ 542 w 606"/>
                <a:gd name="T13" fmla="*/ 166 h 542"/>
                <a:gd name="T14" fmla="*/ 528 w 606"/>
                <a:gd name="T15" fmla="*/ 116 h 542"/>
                <a:gd name="T16" fmla="*/ 534 w 606"/>
                <a:gd name="T17" fmla="*/ 88 h 542"/>
                <a:gd name="T18" fmla="*/ 530 w 606"/>
                <a:gd name="T19" fmla="*/ 64 h 542"/>
                <a:gd name="T20" fmla="*/ 516 w 606"/>
                <a:gd name="T21" fmla="*/ 24 h 542"/>
                <a:gd name="T22" fmla="*/ 514 w 606"/>
                <a:gd name="T23" fmla="*/ 8 h 542"/>
                <a:gd name="T24" fmla="*/ 366 w 606"/>
                <a:gd name="T25" fmla="*/ 32 h 542"/>
                <a:gd name="T26" fmla="*/ 308 w 606"/>
                <a:gd name="T27" fmla="*/ 126 h 542"/>
                <a:gd name="T28" fmla="*/ 274 w 606"/>
                <a:gd name="T29" fmla="*/ 162 h 542"/>
                <a:gd name="T30" fmla="*/ 290 w 606"/>
                <a:gd name="T31" fmla="*/ 168 h 542"/>
                <a:gd name="T32" fmla="*/ 296 w 606"/>
                <a:gd name="T33" fmla="*/ 180 h 542"/>
                <a:gd name="T34" fmla="*/ 284 w 606"/>
                <a:gd name="T35" fmla="*/ 186 h 542"/>
                <a:gd name="T36" fmla="*/ 286 w 606"/>
                <a:gd name="T37" fmla="*/ 196 h 542"/>
                <a:gd name="T38" fmla="*/ 302 w 606"/>
                <a:gd name="T39" fmla="*/ 218 h 542"/>
                <a:gd name="T40" fmla="*/ 274 w 606"/>
                <a:gd name="T41" fmla="*/ 240 h 542"/>
                <a:gd name="T42" fmla="*/ 238 w 606"/>
                <a:gd name="T43" fmla="*/ 274 h 542"/>
                <a:gd name="T44" fmla="*/ 198 w 606"/>
                <a:gd name="T45" fmla="*/ 282 h 542"/>
                <a:gd name="T46" fmla="*/ 166 w 606"/>
                <a:gd name="T47" fmla="*/ 282 h 542"/>
                <a:gd name="T48" fmla="*/ 50 w 606"/>
                <a:gd name="T49" fmla="*/ 316 h 542"/>
                <a:gd name="T50" fmla="*/ 56 w 606"/>
                <a:gd name="T51" fmla="*/ 388 h 542"/>
                <a:gd name="T52" fmla="*/ 46 w 606"/>
                <a:gd name="T53" fmla="*/ 404 h 542"/>
                <a:gd name="T54" fmla="*/ 0 w 606"/>
                <a:gd name="T55" fmla="*/ 450 h 542"/>
                <a:gd name="T56" fmla="*/ 408 w 606"/>
                <a:gd name="T57" fmla="*/ 408 h 542"/>
                <a:gd name="T58" fmla="*/ 424 w 606"/>
                <a:gd name="T59" fmla="*/ 422 h 542"/>
                <a:gd name="T60" fmla="*/ 440 w 606"/>
                <a:gd name="T61" fmla="*/ 428 h 542"/>
                <a:gd name="T62" fmla="*/ 448 w 606"/>
                <a:gd name="T63" fmla="*/ 450 h 542"/>
                <a:gd name="T64" fmla="*/ 484 w 606"/>
                <a:gd name="T65" fmla="*/ 468 h 542"/>
                <a:gd name="T66" fmla="*/ 574 w 606"/>
                <a:gd name="T67" fmla="*/ 504 h 542"/>
                <a:gd name="T68" fmla="*/ 580 w 606"/>
                <a:gd name="T69" fmla="*/ 518 h 5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06"/>
                <a:gd name="T106" fmla="*/ 0 h 542"/>
                <a:gd name="T107" fmla="*/ 606 w 606"/>
                <a:gd name="T108" fmla="*/ 542 h 5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06" h="542">
                  <a:moveTo>
                    <a:pt x="580" y="518"/>
                  </a:moveTo>
                  <a:lnTo>
                    <a:pt x="590" y="516"/>
                  </a:lnTo>
                  <a:lnTo>
                    <a:pt x="596" y="496"/>
                  </a:lnTo>
                  <a:lnTo>
                    <a:pt x="586" y="486"/>
                  </a:lnTo>
                  <a:lnTo>
                    <a:pt x="606" y="468"/>
                  </a:lnTo>
                  <a:lnTo>
                    <a:pt x="596" y="458"/>
                  </a:lnTo>
                  <a:lnTo>
                    <a:pt x="582" y="366"/>
                  </a:lnTo>
                  <a:lnTo>
                    <a:pt x="580" y="366"/>
                  </a:lnTo>
                  <a:lnTo>
                    <a:pt x="582" y="274"/>
                  </a:lnTo>
                  <a:lnTo>
                    <a:pt x="578" y="264"/>
                  </a:lnTo>
                  <a:lnTo>
                    <a:pt x="560" y="174"/>
                  </a:lnTo>
                  <a:lnTo>
                    <a:pt x="552" y="166"/>
                  </a:lnTo>
                  <a:lnTo>
                    <a:pt x="544" y="174"/>
                  </a:lnTo>
                  <a:lnTo>
                    <a:pt x="542" y="166"/>
                  </a:lnTo>
                  <a:lnTo>
                    <a:pt x="544" y="152"/>
                  </a:lnTo>
                  <a:lnTo>
                    <a:pt x="528" y="116"/>
                  </a:lnTo>
                  <a:lnTo>
                    <a:pt x="530" y="96"/>
                  </a:lnTo>
                  <a:lnTo>
                    <a:pt x="534" y="88"/>
                  </a:lnTo>
                  <a:lnTo>
                    <a:pt x="528" y="74"/>
                  </a:lnTo>
                  <a:lnTo>
                    <a:pt x="530" y="64"/>
                  </a:lnTo>
                  <a:lnTo>
                    <a:pt x="518" y="44"/>
                  </a:lnTo>
                  <a:lnTo>
                    <a:pt x="516" y="24"/>
                  </a:lnTo>
                  <a:lnTo>
                    <a:pt x="512" y="16"/>
                  </a:lnTo>
                  <a:lnTo>
                    <a:pt x="514" y="8"/>
                  </a:lnTo>
                  <a:lnTo>
                    <a:pt x="510" y="0"/>
                  </a:lnTo>
                  <a:lnTo>
                    <a:pt x="366" y="32"/>
                  </a:lnTo>
                  <a:lnTo>
                    <a:pt x="318" y="84"/>
                  </a:lnTo>
                  <a:lnTo>
                    <a:pt x="308" y="126"/>
                  </a:lnTo>
                  <a:lnTo>
                    <a:pt x="278" y="154"/>
                  </a:lnTo>
                  <a:lnTo>
                    <a:pt x="274" y="162"/>
                  </a:lnTo>
                  <a:lnTo>
                    <a:pt x="278" y="170"/>
                  </a:lnTo>
                  <a:lnTo>
                    <a:pt x="290" y="168"/>
                  </a:lnTo>
                  <a:lnTo>
                    <a:pt x="296" y="174"/>
                  </a:lnTo>
                  <a:lnTo>
                    <a:pt x="296" y="180"/>
                  </a:lnTo>
                  <a:lnTo>
                    <a:pt x="292" y="186"/>
                  </a:lnTo>
                  <a:lnTo>
                    <a:pt x="284" y="186"/>
                  </a:lnTo>
                  <a:lnTo>
                    <a:pt x="284" y="190"/>
                  </a:lnTo>
                  <a:lnTo>
                    <a:pt x="286" y="196"/>
                  </a:lnTo>
                  <a:lnTo>
                    <a:pt x="296" y="204"/>
                  </a:lnTo>
                  <a:lnTo>
                    <a:pt x="302" y="218"/>
                  </a:lnTo>
                  <a:lnTo>
                    <a:pt x="300" y="230"/>
                  </a:lnTo>
                  <a:lnTo>
                    <a:pt x="274" y="240"/>
                  </a:lnTo>
                  <a:lnTo>
                    <a:pt x="252" y="268"/>
                  </a:lnTo>
                  <a:lnTo>
                    <a:pt x="238" y="274"/>
                  </a:lnTo>
                  <a:lnTo>
                    <a:pt x="206" y="282"/>
                  </a:lnTo>
                  <a:lnTo>
                    <a:pt x="198" y="282"/>
                  </a:lnTo>
                  <a:lnTo>
                    <a:pt x="182" y="290"/>
                  </a:lnTo>
                  <a:lnTo>
                    <a:pt x="166" y="282"/>
                  </a:lnTo>
                  <a:lnTo>
                    <a:pt x="130" y="282"/>
                  </a:lnTo>
                  <a:lnTo>
                    <a:pt x="50" y="316"/>
                  </a:lnTo>
                  <a:lnTo>
                    <a:pt x="74" y="366"/>
                  </a:lnTo>
                  <a:lnTo>
                    <a:pt x="56" y="388"/>
                  </a:lnTo>
                  <a:lnTo>
                    <a:pt x="52" y="400"/>
                  </a:lnTo>
                  <a:lnTo>
                    <a:pt x="46" y="404"/>
                  </a:lnTo>
                  <a:lnTo>
                    <a:pt x="40" y="406"/>
                  </a:lnTo>
                  <a:lnTo>
                    <a:pt x="0" y="450"/>
                  </a:lnTo>
                  <a:lnTo>
                    <a:pt x="6" y="484"/>
                  </a:lnTo>
                  <a:lnTo>
                    <a:pt x="408" y="408"/>
                  </a:lnTo>
                  <a:lnTo>
                    <a:pt x="420" y="412"/>
                  </a:lnTo>
                  <a:lnTo>
                    <a:pt x="424" y="422"/>
                  </a:lnTo>
                  <a:lnTo>
                    <a:pt x="442" y="424"/>
                  </a:lnTo>
                  <a:lnTo>
                    <a:pt x="440" y="428"/>
                  </a:lnTo>
                  <a:lnTo>
                    <a:pt x="446" y="430"/>
                  </a:lnTo>
                  <a:lnTo>
                    <a:pt x="448" y="450"/>
                  </a:lnTo>
                  <a:lnTo>
                    <a:pt x="460" y="464"/>
                  </a:lnTo>
                  <a:lnTo>
                    <a:pt x="484" y="468"/>
                  </a:lnTo>
                  <a:lnTo>
                    <a:pt x="488" y="474"/>
                  </a:lnTo>
                  <a:lnTo>
                    <a:pt x="574" y="504"/>
                  </a:lnTo>
                  <a:lnTo>
                    <a:pt x="570" y="542"/>
                  </a:lnTo>
                  <a:lnTo>
                    <a:pt x="580" y="518"/>
                  </a:lnTo>
                  <a:close/>
                </a:path>
              </a:pathLst>
            </a:custGeom>
            <a:solidFill>
              <a:srgbClr val="FFFF99"/>
            </a:solidFill>
            <a:ln w="3175">
              <a:solidFill>
                <a:srgbClr val="404040"/>
              </a:solidFill>
              <a:prstDash val="solid"/>
              <a:round/>
              <a:headEnd/>
              <a:tailEnd/>
            </a:ln>
          </p:spPr>
          <p:txBody>
            <a:bodyPr/>
            <a:lstStyle/>
            <a:p>
              <a:endParaRPr lang="en-US"/>
            </a:p>
          </p:txBody>
        </p:sp>
        <p:sp>
          <p:nvSpPr>
            <p:cNvPr id="15380" name="Freeform 246"/>
            <p:cNvSpPr>
              <a:spLocks/>
            </p:cNvSpPr>
            <p:nvPr/>
          </p:nvSpPr>
          <p:spPr bwMode="auto">
            <a:xfrm>
              <a:off x="4317" y="1854"/>
              <a:ext cx="456" cy="218"/>
            </a:xfrm>
            <a:custGeom>
              <a:avLst/>
              <a:gdLst>
                <a:gd name="T0" fmla="*/ 0 w 456"/>
                <a:gd name="T1" fmla="*/ 66 h 218"/>
                <a:gd name="T2" fmla="*/ 10 w 456"/>
                <a:gd name="T3" fmla="*/ 132 h 218"/>
                <a:gd name="T4" fmla="*/ 42 w 456"/>
                <a:gd name="T5" fmla="*/ 92 h 218"/>
                <a:gd name="T6" fmla="*/ 56 w 456"/>
                <a:gd name="T7" fmla="*/ 92 h 218"/>
                <a:gd name="T8" fmla="*/ 70 w 456"/>
                <a:gd name="T9" fmla="*/ 64 h 218"/>
                <a:gd name="T10" fmla="*/ 74 w 456"/>
                <a:gd name="T11" fmla="*/ 72 h 218"/>
                <a:gd name="T12" fmla="*/ 102 w 456"/>
                <a:gd name="T13" fmla="*/ 74 h 218"/>
                <a:gd name="T14" fmla="*/ 102 w 456"/>
                <a:gd name="T15" fmla="*/ 66 h 218"/>
                <a:gd name="T16" fmla="*/ 104 w 456"/>
                <a:gd name="T17" fmla="*/ 62 h 218"/>
                <a:gd name="T18" fmla="*/ 126 w 456"/>
                <a:gd name="T19" fmla="*/ 48 h 218"/>
                <a:gd name="T20" fmla="*/ 160 w 456"/>
                <a:gd name="T21" fmla="*/ 52 h 218"/>
                <a:gd name="T22" fmla="*/ 158 w 456"/>
                <a:gd name="T23" fmla="*/ 60 h 218"/>
                <a:gd name="T24" fmla="*/ 164 w 456"/>
                <a:gd name="T25" fmla="*/ 62 h 218"/>
                <a:gd name="T26" fmla="*/ 170 w 456"/>
                <a:gd name="T27" fmla="*/ 66 h 218"/>
                <a:gd name="T28" fmla="*/ 174 w 456"/>
                <a:gd name="T29" fmla="*/ 76 h 218"/>
                <a:gd name="T30" fmla="*/ 194 w 456"/>
                <a:gd name="T31" fmla="*/ 86 h 218"/>
                <a:gd name="T32" fmla="*/ 202 w 456"/>
                <a:gd name="T33" fmla="*/ 106 h 218"/>
                <a:gd name="T34" fmla="*/ 228 w 456"/>
                <a:gd name="T35" fmla="*/ 114 h 218"/>
                <a:gd name="T36" fmla="*/ 244 w 456"/>
                <a:gd name="T37" fmla="*/ 124 h 218"/>
                <a:gd name="T38" fmla="*/ 254 w 456"/>
                <a:gd name="T39" fmla="*/ 132 h 218"/>
                <a:gd name="T40" fmla="*/ 258 w 456"/>
                <a:gd name="T41" fmla="*/ 148 h 218"/>
                <a:gd name="T42" fmla="*/ 250 w 456"/>
                <a:gd name="T43" fmla="*/ 166 h 218"/>
                <a:gd name="T44" fmla="*/ 248 w 456"/>
                <a:gd name="T45" fmla="*/ 184 h 218"/>
                <a:gd name="T46" fmla="*/ 266 w 456"/>
                <a:gd name="T47" fmla="*/ 188 h 218"/>
                <a:gd name="T48" fmla="*/ 298 w 456"/>
                <a:gd name="T49" fmla="*/ 192 h 218"/>
                <a:gd name="T50" fmla="*/ 320 w 456"/>
                <a:gd name="T51" fmla="*/ 200 h 218"/>
                <a:gd name="T52" fmla="*/ 344 w 456"/>
                <a:gd name="T53" fmla="*/ 212 h 218"/>
                <a:gd name="T54" fmla="*/ 316 w 456"/>
                <a:gd name="T55" fmla="*/ 174 h 218"/>
                <a:gd name="T56" fmla="*/ 324 w 456"/>
                <a:gd name="T57" fmla="*/ 170 h 218"/>
                <a:gd name="T58" fmla="*/ 308 w 456"/>
                <a:gd name="T59" fmla="*/ 92 h 218"/>
                <a:gd name="T60" fmla="*/ 332 w 456"/>
                <a:gd name="T61" fmla="*/ 46 h 218"/>
                <a:gd name="T62" fmla="*/ 344 w 456"/>
                <a:gd name="T63" fmla="*/ 22 h 218"/>
                <a:gd name="T64" fmla="*/ 350 w 456"/>
                <a:gd name="T65" fmla="*/ 30 h 218"/>
                <a:gd name="T66" fmla="*/ 346 w 456"/>
                <a:gd name="T67" fmla="*/ 48 h 218"/>
                <a:gd name="T68" fmla="*/ 334 w 456"/>
                <a:gd name="T69" fmla="*/ 66 h 218"/>
                <a:gd name="T70" fmla="*/ 340 w 456"/>
                <a:gd name="T71" fmla="*/ 84 h 218"/>
                <a:gd name="T72" fmla="*/ 330 w 456"/>
                <a:gd name="T73" fmla="*/ 108 h 218"/>
                <a:gd name="T74" fmla="*/ 344 w 456"/>
                <a:gd name="T75" fmla="*/ 110 h 218"/>
                <a:gd name="T76" fmla="*/ 354 w 456"/>
                <a:gd name="T77" fmla="*/ 140 h 218"/>
                <a:gd name="T78" fmla="*/ 344 w 456"/>
                <a:gd name="T79" fmla="*/ 154 h 218"/>
                <a:gd name="T80" fmla="*/ 350 w 456"/>
                <a:gd name="T81" fmla="*/ 174 h 218"/>
                <a:gd name="T82" fmla="*/ 378 w 456"/>
                <a:gd name="T83" fmla="*/ 182 h 218"/>
                <a:gd name="T84" fmla="*/ 398 w 456"/>
                <a:gd name="T85" fmla="*/ 202 h 218"/>
                <a:gd name="T86" fmla="*/ 406 w 456"/>
                <a:gd name="T87" fmla="*/ 218 h 218"/>
                <a:gd name="T88" fmla="*/ 446 w 456"/>
                <a:gd name="T89" fmla="*/ 184 h 218"/>
                <a:gd name="T90" fmla="*/ 456 w 456"/>
                <a:gd name="T91" fmla="*/ 144 h 218"/>
                <a:gd name="T92" fmla="*/ 352 w 456"/>
                <a:gd name="T93" fmla="*/ 0 h 2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56"/>
                <a:gd name="T142" fmla="*/ 0 h 218"/>
                <a:gd name="T143" fmla="*/ 456 w 456"/>
                <a:gd name="T144" fmla="*/ 218 h 2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56" h="218">
                  <a:moveTo>
                    <a:pt x="352" y="0"/>
                  </a:moveTo>
                  <a:lnTo>
                    <a:pt x="0" y="66"/>
                  </a:lnTo>
                  <a:lnTo>
                    <a:pt x="2" y="66"/>
                  </a:lnTo>
                  <a:lnTo>
                    <a:pt x="10" y="132"/>
                  </a:lnTo>
                  <a:lnTo>
                    <a:pt x="28" y="116"/>
                  </a:lnTo>
                  <a:lnTo>
                    <a:pt x="42" y="92"/>
                  </a:lnTo>
                  <a:lnTo>
                    <a:pt x="48" y="88"/>
                  </a:lnTo>
                  <a:lnTo>
                    <a:pt x="56" y="92"/>
                  </a:lnTo>
                  <a:lnTo>
                    <a:pt x="68" y="74"/>
                  </a:lnTo>
                  <a:lnTo>
                    <a:pt x="70" y="64"/>
                  </a:lnTo>
                  <a:lnTo>
                    <a:pt x="74" y="68"/>
                  </a:lnTo>
                  <a:lnTo>
                    <a:pt x="74" y="72"/>
                  </a:lnTo>
                  <a:lnTo>
                    <a:pt x="92" y="76"/>
                  </a:lnTo>
                  <a:lnTo>
                    <a:pt x="102" y="74"/>
                  </a:lnTo>
                  <a:lnTo>
                    <a:pt x="106" y="70"/>
                  </a:lnTo>
                  <a:lnTo>
                    <a:pt x="102" y="66"/>
                  </a:lnTo>
                  <a:lnTo>
                    <a:pt x="106" y="64"/>
                  </a:lnTo>
                  <a:lnTo>
                    <a:pt x="104" y="62"/>
                  </a:lnTo>
                  <a:lnTo>
                    <a:pt x="118" y="58"/>
                  </a:lnTo>
                  <a:lnTo>
                    <a:pt x="126" y="48"/>
                  </a:lnTo>
                  <a:lnTo>
                    <a:pt x="146" y="56"/>
                  </a:lnTo>
                  <a:lnTo>
                    <a:pt x="160" y="52"/>
                  </a:lnTo>
                  <a:lnTo>
                    <a:pt x="162" y="56"/>
                  </a:lnTo>
                  <a:lnTo>
                    <a:pt x="158" y="60"/>
                  </a:lnTo>
                  <a:lnTo>
                    <a:pt x="160" y="64"/>
                  </a:lnTo>
                  <a:lnTo>
                    <a:pt x="164" y="62"/>
                  </a:lnTo>
                  <a:lnTo>
                    <a:pt x="164" y="66"/>
                  </a:lnTo>
                  <a:lnTo>
                    <a:pt x="170" y="66"/>
                  </a:lnTo>
                  <a:lnTo>
                    <a:pt x="166" y="72"/>
                  </a:lnTo>
                  <a:lnTo>
                    <a:pt x="174" y="76"/>
                  </a:lnTo>
                  <a:lnTo>
                    <a:pt x="176" y="86"/>
                  </a:lnTo>
                  <a:lnTo>
                    <a:pt x="194" y="86"/>
                  </a:lnTo>
                  <a:lnTo>
                    <a:pt x="206" y="94"/>
                  </a:lnTo>
                  <a:lnTo>
                    <a:pt x="202" y="106"/>
                  </a:lnTo>
                  <a:lnTo>
                    <a:pt x="210" y="112"/>
                  </a:lnTo>
                  <a:lnTo>
                    <a:pt x="228" y="114"/>
                  </a:lnTo>
                  <a:lnTo>
                    <a:pt x="234" y="120"/>
                  </a:lnTo>
                  <a:lnTo>
                    <a:pt x="244" y="124"/>
                  </a:lnTo>
                  <a:lnTo>
                    <a:pt x="250" y="126"/>
                  </a:lnTo>
                  <a:lnTo>
                    <a:pt x="254" y="132"/>
                  </a:lnTo>
                  <a:lnTo>
                    <a:pt x="256" y="140"/>
                  </a:lnTo>
                  <a:lnTo>
                    <a:pt x="258" y="148"/>
                  </a:lnTo>
                  <a:lnTo>
                    <a:pt x="250" y="152"/>
                  </a:lnTo>
                  <a:lnTo>
                    <a:pt x="250" y="166"/>
                  </a:lnTo>
                  <a:lnTo>
                    <a:pt x="250" y="172"/>
                  </a:lnTo>
                  <a:lnTo>
                    <a:pt x="248" y="184"/>
                  </a:lnTo>
                  <a:lnTo>
                    <a:pt x="252" y="188"/>
                  </a:lnTo>
                  <a:lnTo>
                    <a:pt x="266" y="188"/>
                  </a:lnTo>
                  <a:lnTo>
                    <a:pt x="288" y="196"/>
                  </a:lnTo>
                  <a:lnTo>
                    <a:pt x="298" y="192"/>
                  </a:lnTo>
                  <a:lnTo>
                    <a:pt x="306" y="198"/>
                  </a:lnTo>
                  <a:lnTo>
                    <a:pt x="320" y="200"/>
                  </a:lnTo>
                  <a:lnTo>
                    <a:pt x="330" y="208"/>
                  </a:lnTo>
                  <a:lnTo>
                    <a:pt x="344" y="212"/>
                  </a:lnTo>
                  <a:lnTo>
                    <a:pt x="332" y="184"/>
                  </a:lnTo>
                  <a:lnTo>
                    <a:pt x="316" y="174"/>
                  </a:lnTo>
                  <a:lnTo>
                    <a:pt x="324" y="172"/>
                  </a:lnTo>
                  <a:lnTo>
                    <a:pt x="324" y="170"/>
                  </a:lnTo>
                  <a:lnTo>
                    <a:pt x="312" y="140"/>
                  </a:lnTo>
                  <a:lnTo>
                    <a:pt x="308" y="92"/>
                  </a:lnTo>
                  <a:lnTo>
                    <a:pt x="300" y="78"/>
                  </a:lnTo>
                  <a:lnTo>
                    <a:pt x="332" y="46"/>
                  </a:lnTo>
                  <a:lnTo>
                    <a:pt x="340" y="24"/>
                  </a:lnTo>
                  <a:lnTo>
                    <a:pt x="344" y="22"/>
                  </a:lnTo>
                  <a:lnTo>
                    <a:pt x="348" y="26"/>
                  </a:lnTo>
                  <a:lnTo>
                    <a:pt x="350" y="30"/>
                  </a:lnTo>
                  <a:lnTo>
                    <a:pt x="350" y="40"/>
                  </a:lnTo>
                  <a:lnTo>
                    <a:pt x="346" y="48"/>
                  </a:lnTo>
                  <a:lnTo>
                    <a:pt x="338" y="54"/>
                  </a:lnTo>
                  <a:lnTo>
                    <a:pt x="334" y="66"/>
                  </a:lnTo>
                  <a:lnTo>
                    <a:pt x="334" y="74"/>
                  </a:lnTo>
                  <a:lnTo>
                    <a:pt x="340" y="84"/>
                  </a:lnTo>
                  <a:lnTo>
                    <a:pt x="340" y="90"/>
                  </a:lnTo>
                  <a:lnTo>
                    <a:pt x="330" y="108"/>
                  </a:lnTo>
                  <a:lnTo>
                    <a:pt x="334" y="112"/>
                  </a:lnTo>
                  <a:lnTo>
                    <a:pt x="344" y="110"/>
                  </a:lnTo>
                  <a:lnTo>
                    <a:pt x="348" y="114"/>
                  </a:lnTo>
                  <a:lnTo>
                    <a:pt x="354" y="140"/>
                  </a:lnTo>
                  <a:lnTo>
                    <a:pt x="348" y="148"/>
                  </a:lnTo>
                  <a:lnTo>
                    <a:pt x="344" y="154"/>
                  </a:lnTo>
                  <a:lnTo>
                    <a:pt x="344" y="164"/>
                  </a:lnTo>
                  <a:lnTo>
                    <a:pt x="350" y="174"/>
                  </a:lnTo>
                  <a:lnTo>
                    <a:pt x="364" y="186"/>
                  </a:lnTo>
                  <a:lnTo>
                    <a:pt x="378" y="182"/>
                  </a:lnTo>
                  <a:lnTo>
                    <a:pt x="386" y="184"/>
                  </a:lnTo>
                  <a:lnTo>
                    <a:pt x="398" y="202"/>
                  </a:lnTo>
                  <a:lnTo>
                    <a:pt x="402" y="214"/>
                  </a:lnTo>
                  <a:lnTo>
                    <a:pt x="406" y="218"/>
                  </a:lnTo>
                  <a:lnTo>
                    <a:pt x="450" y="200"/>
                  </a:lnTo>
                  <a:lnTo>
                    <a:pt x="446" y="184"/>
                  </a:lnTo>
                  <a:lnTo>
                    <a:pt x="456" y="160"/>
                  </a:lnTo>
                  <a:lnTo>
                    <a:pt x="456" y="144"/>
                  </a:lnTo>
                  <a:lnTo>
                    <a:pt x="392" y="158"/>
                  </a:lnTo>
                  <a:lnTo>
                    <a:pt x="352" y="0"/>
                  </a:lnTo>
                  <a:close/>
                </a:path>
              </a:pathLst>
            </a:custGeom>
            <a:solidFill>
              <a:srgbClr val="FFFF99"/>
            </a:solidFill>
            <a:ln w="3175">
              <a:solidFill>
                <a:srgbClr val="404040"/>
              </a:solidFill>
              <a:prstDash val="solid"/>
              <a:round/>
              <a:headEnd/>
              <a:tailEnd/>
            </a:ln>
          </p:spPr>
          <p:txBody>
            <a:bodyPr/>
            <a:lstStyle/>
            <a:p>
              <a:endParaRPr lang="en-US"/>
            </a:p>
          </p:txBody>
        </p:sp>
        <p:sp>
          <p:nvSpPr>
            <p:cNvPr id="15381" name="Freeform 247"/>
            <p:cNvSpPr>
              <a:spLocks/>
            </p:cNvSpPr>
            <p:nvPr/>
          </p:nvSpPr>
          <p:spPr bwMode="auto">
            <a:xfrm>
              <a:off x="3787" y="2563"/>
              <a:ext cx="540" cy="572"/>
            </a:xfrm>
            <a:custGeom>
              <a:avLst/>
              <a:gdLst>
                <a:gd name="T0" fmla="*/ 498 w 540"/>
                <a:gd name="T1" fmla="*/ 518 h 572"/>
                <a:gd name="T2" fmla="*/ 494 w 540"/>
                <a:gd name="T3" fmla="*/ 488 h 572"/>
                <a:gd name="T4" fmla="*/ 534 w 540"/>
                <a:gd name="T5" fmla="*/ 346 h 572"/>
                <a:gd name="T6" fmla="*/ 540 w 540"/>
                <a:gd name="T7" fmla="*/ 344 h 572"/>
                <a:gd name="T8" fmla="*/ 512 w 540"/>
                <a:gd name="T9" fmla="*/ 336 h 572"/>
                <a:gd name="T10" fmla="*/ 510 w 540"/>
                <a:gd name="T11" fmla="*/ 312 h 572"/>
                <a:gd name="T12" fmla="*/ 494 w 540"/>
                <a:gd name="T13" fmla="*/ 288 h 572"/>
                <a:gd name="T14" fmla="*/ 476 w 540"/>
                <a:gd name="T15" fmla="*/ 280 h 572"/>
                <a:gd name="T16" fmla="*/ 474 w 540"/>
                <a:gd name="T17" fmla="*/ 262 h 572"/>
                <a:gd name="T18" fmla="*/ 460 w 540"/>
                <a:gd name="T19" fmla="*/ 238 h 572"/>
                <a:gd name="T20" fmla="*/ 460 w 540"/>
                <a:gd name="T21" fmla="*/ 232 h 572"/>
                <a:gd name="T22" fmla="*/ 428 w 540"/>
                <a:gd name="T23" fmla="*/ 216 h 572"/>
                <a:gd name="T24" fmla="*/ 428 w 540"/>
                <a:gd name="T25" fmla="*/ 210 h 572"/>
                <a:gd name="T26" fmla="*/ 418 w 540"/>
                <a:gd name="T27" fmla="*/ 206 h 572"/>
                <a:gd name="T28" fmla="*/ 418 w 540"/>
                <a:gd name="T29" fmla="*/ 198 h 572"/>
                <a:gd name="T30" fmla="*/ 406 w 540"/>
                <a:gd name="T31" fmla="*/ 194 h 572"/>
                <a:gd name="T32" fmla="*/ 406 w 540"/>
                <a:gd name="T33" fmla="*/ 180 h 572"/>
                <a:gd name="T34" fmla="*/ 374 w 540"/>
                <a:gd name="T35" fmla="*/ 160 h 572"/>
                <a:gd name="T36" fmla="*/ 374 w 540"/>
                <a:gd name="T37" fmla="*/ 160 h 572"/>
                <a:gd name="T38" fmla="*/ 362 w 540"/>
                <a:gd name="T39" fmla="*/ 142 h 572"/>
                <a:gd name="T40" fmla="*/ 332 w 540"/>
                <a:gd name="T41" fmla="*/ 128 h 572"/>
                <a:gd name="T42" fmla="*/ 328 w 540"/>
                <a:gd name="T43" fmla="*/ 120 h 572"/>
                <a:gd name="T44" fmla="*/ 328 w 540"/>
                <a:gd name="T45" fmla="*/ 120 h 572"/>
                <a:gd name="T46" fmla="*/ 310 w 540"/>
                <a:gd name="T47" fmla="*/ 102 h 572"/>
                <a:gd name="T48" fmla="*/ 298 w 540"/>
                <a:gd name="T49" fmla="*/ 80 h 572"/>
                <a:gd name="T50" fmla="*/ 298 w 540"/>
                <a:gd name="T51" fmla="*/ 80 h 572"/>
                <a:gd name="T52" fmla="*/ 290 w 540"/>
                <a:gd name="T53" fmla="*/ 66 h 572"/>
                <a:gd name="T54" fmla="*/ 276 w 540"/>
                <a:gd name="T55" fmla="*/ 68 h 572"/>
                <a:gd name="T56" fmla="*/ 238 w 540"/>
                <a:gd name="T57" fmla="*/ 42 h 572"/>
                <a:gd name="T58" fmla="*/ 248 w 540"/>
                <a:gd name="T59" fmla="*/ 20 h 572"/>
                <a:gd name="T60" fmla="*/ 258 w 540"/>
                <a:gd name="T61" fmla="*/ 12 h 572"/>
                <a:gd name="T62" fmla="*/ 260 w 540"/>
                <a:gd name="T63" fmla="*/ 0 h 572"/>
                <a:gd name="T64" fmla="*/ 0 w 540"/>
                <a:gd name="T65" fmla="*/ 30 h 572"/>
                <a:gd name="T66" fmla="*/ 84 w 540"/>
                <a:gd name="T67" fmla="*/ 324 h 572"/>
                <a:gd name="T68" fmla="*/ 102 w 540"/>
                <a:gd name="T69" fmla="*/ 350 h 572"/>
                <a:gd name="T70" fmla="*/ 100 w 540"/>
                <a:gd name="T71" fmla="*/ 362 h 572"/>
                <a:gd name="T72" fmla="*/ 112 w 540"/>
                <a:gd name="T73" fmla="*/ 368 h 572"/>
                <a:gd name="T74" fmla="*/ 96 w 540"/>
                <a:gd name="T75" fmla="*/ 388 h 572"/>
                <a:gd name="T76" fmla="*/ 96 w 540"/>
                <a:gd name="T77" fmla="*/ 418 h 572"/>
                <a:gd name="T78" fmla="*/ 104 w 540"/>
                <a:gd name="T79" fmla="*/ 440 h 572"/>
                <a:gd name="T80" fmla="*/ 104 w 540"/>
                <a:gd name="T81" fmla="*/ 510 h 572"/>
                <a:gd name="T82" fmla="*/ 124 w 540"/>
                <a:gd name="T83" fmla="*/ 552 h 572"/>
                <a:gd name="T84" fmla="*/ 136 w 540"/>
                <a:gd name="T85" fmla="*/ 564 h 572"/>
                <a:gd name="T86" fmla="*/ 424 w 540"/>
                <a:gd name="T87" fmla="*/ 548 h 572"/>
                <a:gd name="T88" fmla="*/ 428 w 540"/>
                <a:gd name="T89" fmla="*/ 566 h 572"/>
                <a:gd name="T90" fmla="*/ 434 w 540"/>
                <a:gd name="T91" fmla="*/ 572 h 572"/>
                <a:gd name="T92" fmla="*/ 446 w 540"/>
                <a:gd name="T93" fmla="*/ 570 h 572"/>
                <a:gd name="T94" fmla="*/ 448 w 540"/>
                <a:gd name="T95" fmla="*/ 546 h 572"/>
                <a:gd name="T96" fmla="*/ 440 w 540"/>
                <a:gd name="T97" fmla="*/ 524 h 572"/>
                <a:gd name="T98" fmla="*/ 448 w 540"/>
                <a:gd name="T99" fmla="*/ 514 h 572"/>
                <a:gd name="T100" fmla="*/ 498 w 540"/>
                <a:gd name="T101" fmla="*/ 518 h 5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40"/>
                <a:gd name="T154" fmla="*/ 0 h 572"/>
                <a:gd name="T155" fmla="*/ 540 w 540"/>
                <a:gd name="T156" fmla="*/ 572 h 57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40" h="572">
                  <a:moveTo>
                    <a:pt x="498" y="518"/>
                  </a:moveTo>
                  <a:lnTo>
                    <a:pt x="494" y="488"/>
                  </a:lnTo>
                  <a:lnTo>
                    <a:pt x="534" y="346"/>
                  </a:lnTo>
                  <a:lnTo>
                    <a:pt x="540" y="344"/>
                  </a:lnTo>
                  <a:lnTo>
                    <a:pt x="512" y="336"/>
                  </a:lnTo>
                  <a:lnTo>
                    <a:pt x="510" y="312"/>
                  </a:lnTo>
                  <a:lnTo>
                    <a:pt x="494" y="288"/>
                  </a:lnTo>
                  <a:lnTo>
                    <a:pt x="476" y="280"/>
                  </a:lnTo>
                  <a:lnTo>
                    <a:pt x="474" y="262"/>
                  </a:lnTo>
                  <a:lnTo>
                    <a:pt x="460" y="238"/>
                  </a:lnTo>
                  <a:lnTo>
                    <a:pt x="460" y="232"/>
                  </a:lnTo>
                  <a:lnTo>
                    <a:pt x="428" y="216"/>
                  </a:lnTo>
                  <a:lnTo>
                    <a:pt x="428" y="210"/>
                  </a:lnTo>
                  <a:lnTo>
                    <a:pt x="418" y="206"/>
                  </a:lnTo>
                  <a:lnTo>
                    <a:pt x="418" y="198"/>
                  </a:lnTo>
                  <a:lnTo>
                    <a:pt x="406" y="194"/>
                  </a:lnTo>
                  <a:lnTo>
                    <a:pt x="406" y="180"/>
                  </a:lnTo>
                  <a:lnTo>
                    <a:pt x="374" y="160"/>
                  </a:lnTo>
                  <a:lnTo>
                    <a:pt x="362" y="142"/>
                  </a:lnTo>
                  <a:lnTo>
                    <a:pt x="332" y="128"/>
                  </a:lnTo>
                  <a:lnTo>
                    <a:pt x="328" y="120"/>
                  </a:lnTo>
                  <a:lnTo>
                    <a:pt x="310" y="102"/>
                  </a:lnTo>
                  <a:lnTo>
                    <a:pt x="298" y="80"/>
                  </a:lnTo>
                  <a:lnTo>
                    <a:pt x="290" y="66"/>
                  </a:lnTo>
                  <a:lnTo>
                    <a:pt x="276" y="68"/>
                  </a:lnTo>
                  <a:lnTo>
                    <a:pt x="238" y="42"/>
                  </a:lnTo>
                  <a:lnTo>
                    <a:pt x="248" y="20"/>
                  </a:lnTo>
                  <a:lnTo>
                    <a:pt x="258" y="12"/>
                  </a:lnTo>
                  <a:lnTo>
                    <a:pt x="260" y="0"/>
                  </a:lnTo>
                  <a:lnTo>
                    <a:pt x="0" y="30"/>
                  </a:lnTo>
                  <a:lnTo>
                    <a:pt x="84" y="324"/>
                  </a:lnTo>
                  <a:lnTo>
                    <a:pt x="102" y="350"/>
                  </a:lnTo>
                  <a:lnTo>
                    <a:pt x="100" y="362"/>
                  </a:lnTo>
                  <a:lnTo>
                    <a:pt x="112" y="368"/>
                  </a:lnTo>
                  <a:lnTo>
                    <a:pt x="96" y="388"/>
                  </a:lnTo>
                  <a:lnTo>
                    <a:pt x="96" y="418"/>
                  </a:lnTo>
                  <a:lnTo>
                    <a:pt x="104" y="440"/>
                  </a:lnTo>
                  <a:lnTo>
                    <a:pt x="104" y="510"/>
                  </a:lnTo>
                  <a:lnTo>
                    <a:pt x="124" y="552"/>
                  </a:lnTo>
                  <a:lnTo>
                    <a:pt x="136" y="564"/>
                  </a:lnTo>
                  <a:lnTo>
                    <a:pt x="424" y="548"/>
                  </a:lnTo>
                  <a:lnTo>
                    <a:pt x="428" y="566"/>
                  </a:lnTo>
                  <a:lnTo>
                    <a:pt x="434" y="572"/>
                  </a:lnTo>
                  <a:lnTo>
                    <a:pt x="446" y="570"/>
                  </a:lnTo>
                  <a:lnTo>
                    <a:pt x="448" y="546"/>
                  </a:lnTo>
                  <a:lnTo>
                    <a:pt x="440" y="524"/>
                  </a:lnTo>
                  <a:lnTo>
                    <a:pt x="448" y="514"/>
                  </a:lnTo>
                  <a:lnTo>
                    <a:pt x="498" y="518"/>
                  </a:lnTo>
                  <a:close/>
                </a:path>
              </a:pathLst>
            </a:custGeom>
            <a:solidFill>
              <a:srgbClr val="FFFF99"/>
            </a:solidFill>
            <a:ln w="3175">
              <a:solidFill>
                <a:srgbClr val="404040"/>
              </a:solidFill>
              <a:prstDash val="solid"/>
              <a:round/>
              <a:headEnd/>
              <a:tailEnd/>
            </a:ln>
          </p:spPr>
          <p:txBody>
            <a:bodyPr/>
            <a:lstStyle/>
            <a:p>
              <a:endParaRPr lang="en-US"/>
            </a:p>
          </p:txBody>
        </p:sp>
      </p:grpSp>
      <p:sp>
        <p:nvSpPr>
          <p:cNvPr id="31" name="TextBox 30"/>
          <p:cNvSpPr txBox="1"/>
          <p:nvPr/>
        </p:nvSpPr>
        <p:spPr>
          <a:xfrm>
            <a:off x="381000" y="457200"/>
            <a:ext cx="6172200" cy="1200150"/>
          </a:xfrm>
          <a:prstGeom prst="rect">
            <a:avLst/>
          </a:prstGeom>
          <a:noFill/>
        </p:spPr>
        <p:txBody>
          <a:bodyPr>
            <a:spAutoFit/>
          </a:bodyPr>
          <a:lstStyle/>
          <a:p>
            <a:pPr>
              <a:defRPr/>
            </a:pPr>
            <a:r>
              <a:rPr lang="en-US" sz="3600" b="1" dirty="0">
                <a:solidFill>
                  <a:srgbClr val="FFFF00"/>
                </a:solidFill>
                <a:effectLst>
                  <a:outerShdw blurRad="38100" dist="38100" dir="2700000" algn="tl">
                    <a:srgbClr val="000000">
                      <a:alpha val="43137"/>
                    </a:srgbClr>
                  </a:outerShdw>
                </a:effectLst>
              </a:rPr>
              <a:t>States with State-level Conservation Action Plans</a:t>
            </a:r>
          </a:p>
        </p:txBody>
      </p:sp>
      <p:pic>
        <p:nvPicPr>
          <p:cNvPr id="15364" name="Picture 6"/>
          <p:cNvPicPr>
            <a:picLocks noChangeAspect="1" noChangeArrowheads="1"/>
          </p:cNvPicPr>
          <p:nvPr/>
        </p:nvPicPr>
        <p:blipFill>
          <a:blip r:embed="rId3"/>
          <a:srcRect/>
          <a:stretch>
            <a:fillRect/>
          </a:stretch>
        </p:blipFill>
        <p:spPr bwMode="auto">
          <a:xfrm>
            <a:off x="7951489" y="5854002"/>
            <a:ext cx="1066800" cy="768350"/>
          </a:xfrm>
          <a:prstGeom prst="rect">
            <a:avLst/>
          </a:prstGeom>
          <a:noFill/>
          <a:ln w="9525">
            <a:noFill/>
            <a:miter lim="800000"/>
            <a:headEnd/>
            <a:tailEnd/>
          </a:ln>
        </p:spPr>
      </p:pic>
      <p:sp>
        <p:nvSpPr>
          <p:cNvPr id="21" name="TextBox 20"/>
          <p:cNvSpPr txBox="1"/>
          <p:nvPr/>
        </p:nvSpPr>
        <p:spPr>
          <a:xfrm>
            <a:off x="304800" y="2286000"/>
            <a:ext cx="4876800" cy="1938338"/>
          </a:xfrm>
          <a:prstGeom prst="rect">
            <a:avLst/>
          </a:prstGeom>
          <a:noFill/>
        </p:spPr>
        <p:txBody>
          <a:bodyPr>
            <a:spAutoFit/>
          </a:bodyPr>
          <a:lstStyle/>
          <a:p>
            <a:pPr>
              <a:buFont typeface="Wingdings" pitchFamily="2" charset="2"/>
              <a:buChar char="v"/>
              <a:defRPr/>
            </a:pPr>
            <a:r>
              <a:rPr lang="en-US" sz="2400" b="1" dirty="0">
                <a:solidFill>
                  <a:schemeClr val="tx2"/>
                </a:solidFill>
                <a:effectLst>
                  <a:outerShdw blurRad="38100" dist="38100" dir="2700000" algn="tl">
                    <a:srgbClr val="000000">
                      <a:alpha val="43137"/>
                    </a:srgbClr>
                  </a:outerShdw>
                </a:effectLst>
              </a:rPr>
              <a:t>Habitat protection</a:t>
            </a:r>
          </a:p>
          <a:p>
            <a:pPr>
              <a:buFont typeface="Wingdings" pitchFamily="2" charset="2"/>
              <a:buChar char="v"/>
              <a:defRPr/>
            </a:pPr>
            <a:r>
              <a:rPr lang="en-US" sz="2400" b="1" dirty="0">
                <a:solidFill>
                  <a:schemeClr val="tx2"/>
                </a:solidFill>
                <a:effectLst>
                  <a:outerShdw blurRad="38100" dist="38100" dir="2700000" algn="tl">
                    <a:srgbClr val="000000">
                      <a:alpha val="43137"/>
                    </a:srgbClr>
                  </a:outerShdw>
                </a:effectLst>
              </a:rPr>
              <a:t>Assessment</a:t>
            </a:r>
          </a:p>
          <a:p>
            <a:pPr>
              <a:buFont typeface="Wingdings" pitchFamily="2" charset="2"/>
              <a:buChar char="v"/>
              <a:defRPr/>
            </a:pPr>
            <a:r>
              <a:rPr lang="en-US" sz="2400" b="1" dirty="0">
                <a:solidFill>
                  <a:schemeClr val="tx2"/>
                </a:solidFill>
                <a:effectLst>
                  <a:outerShdw blurRad="38100" dist="38100" dir="2700000" algn="tl">
                    <a:srgbClr val="000000">
                      <a:alpha val="43137"/>
                    </a:srgbClr>
                  </a:outerShdw>
                </a:effectLst>
              </a:rPr>
              <a:t>Outreach</a:t>
            </a:r>
          </a:p>
          <a:p>
            <a:pPr>
              <a:buFont typeface="Wingdings" pitchFamily="2" charset="2"/>
              <a:buChar char="v"/>
              <a:defRPr/>
            </a:pPr>
            <a:r>
              <a:rPr lang="en-US" sz="2400" b="1" dirty="0">
                <a:solidFill>
                  <a:schemeClr val="tx2"/>
                </a:solidFill>
                <a:effectLst>
                  <a:outerShdw blurRad="38100" dist="38100" dir="2700000" algn="tl">
                    <a:srgbClr val="000000">
                      <a:alpha val="43137"/>
                    </a:srgbClr>
                  </a:outerShdw>
                </a:effectLst>
              </a:rPr>
              <a:t>Restoration/Enhancement</a:t>
            </a:r>
          </a:p>
          <a:p>
            <a:pPr>
              <a:buFont typeface="Wingdings" pitchFamily="2" charset="2"/>
              <a:buChar char="v"/>
              <a:defRPr/>
            </a:pPr>
            <a:r>
              <a:rPr lang="en-US" sz="2400" b="1" dirty="0">
                <a:solidFill>
                  <a:schemeClr val="tx2"/>
                </a:solidFill>
                <a:effectLst>
                  <a:outerShdw blurRad="38100" dist="38100" dir="2700000" algn="tl">
                    <a:srgbClr val="000000">
                      <a:alpha val="43137"/>
                    </a:srgbClr>
                  </a:outerShdw>
                </a:effectLst>
              </a:rPr>
              <a:t>Recreational fishing</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2"/>
          <p:cNvSpPr>
            <a:spLocks noGrp="1" noChangeArrowheads="1"/>
          </p:cNvSpPr>
          <p:nvPr>
            <p:ph type="title"/>
          </p:nvPr>
        </p:nvSpPr>
        <p:spPr/>
        <p:txBody>
          <a:bodyPr/>
          <a:lstStyle/>
          <a:p>
            <a:pPr algn="ctr" eaLnBrk="1" hangingPunct="1">
              <a:defRPr/>
            </a:pPr>
            <a:r>
              <a:rPr lang="en-US" b="1" dirty="0" smtClean="0">
                <a:solidFill>
                  <a:srgbClr val="FFFF00"/>
                </a:solidFill>
              </a:rPr>
              <a:t>EBTJV Steering Committee</a:t>
            </a:r>
          </a:p>
        </p:txBody>
      </p:sp>
      <p:sp>
        <p:nvSpPr>
          <p:cNvPr id="527363" name="Rectangle 3"/>
          <p:cNvSpPr>
            <a:spLocks noGrp="1" noChangeArrowheads="1"/>
          </p:cNvSpPr>
          <p:nvPr>
            <p:ph type="body" idx="1"/>
          </p:nvPr>
        </p:nvSpPr>
        <p:spPr>
          <a:xfrm>
            <a:off x="457200" y="1295400"/>
            <a:ext cx="8229600" cy="4830763"/>
          </a:xfrm>
        </p:spPr>
        <p:txBody>
          <a:bodyPr/>
          <a:lstStyle/>
          <a:p>
            <a:pPr eaLnBrk="1" hangingPunct="1">
              <a:defRPr/>
            </a:pPr>
            <a:endParaRPr lang="en-US" dirty="0" smtClean="0"/>
          </a:p>
          <a:p>
            <a:pPr eaLnBrk="1" hangingPunct="1">
              <a:defRPr/>
            </a:pPr>
            <a:endParaRPr lang="en-US" dirty="0" smtClean="0"/>
          </a:p>
          <a:p>
            <a:pPr eaLnBrk="1" hangingPunct="1">
              <a:buClr>
                <a:schemeClr val="tx1"/>
              </a:buClr>
              <a:buFont typeface="Wingdings" pitchFamily="2" charset="2"/>
              <a:buChar char="v"/>
              <a:defRPr/>
            </a:pPr>
            <a:r>
              <a:rPr lang="en-US" dirty="0" smtClean="0"/>
              <a:t> </a:t>
            </a:r>
            <a:r>
              <a:rPr lang="en-US" b="1" dirty="0" smtClean="0">
                <a:solidFill>
                  <a:srgbClr val="FFFF00"/>
                </a:solidFill>
              </a:rPr>
              <a:t>Decision-making body</a:t>
            </a:r>
          </a:p>
          <a:p>
            <a:pPr eaLnBrk="1" hangingPunct="1">
              <a:buClr>
                <a:schemeClr val="tx1"/>
              </a:buClr>
              <a:buFont typeface="Wingdings" pitchFamily="2" charset="2"/>
              <a:buChar char="v"/>
              <a:defRPr/>
            </a:pPr>
            <a:endParaRPr lang="en-US"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Oversight responsibilities</a:t>
            </a:r>
          </a:p>
          <a:p>
            <a:pPr eaLnBrk="1" hangingPunct="1">
              <a:buClr>
                <a:schemeClr val="tx1"/>
              </a:buClr>
              <a:buFont typeface="Wingdings" pitchFamily="2" charset="2"/>
              <a:buChar char="v"/>
              <a:defRPr/>
            </a:pPr>
            <a:endParaRPr lang="en-US"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Conservation Strategy Action Plan</a:t>
            </a:r>
          </a:p>
        </p:txBody>
      </p:sp>
      <p:pic>
        <p:nvPicPr>
          <p:cNvPr id="16388" name="Picture 2"/>
          <p:cNvPicPr>
            <a:picLocks noChangeAspect="1" noChangeArrowheads="1"/>
          </p:cNvPicPr>
          <p:nvPr/>
        </p:nvPicPr>
        <p:blipFill>
          <a:blip r:embed="rId3"/>
          <a:srcRect/>
          <a:stretch>
            <a:fillRect/>
          </a:stretch>
        </p:blipFill>
        <p:spPr bwMode="auto">
          <a:xfrm>
            <a:off x="8001000" y="58674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Rot="1" noChangeArrowheads="1"/>
          </p:cNvSpPr>
          <p:nvPr/>
        </p:nvSpPr>
        <p:spPr bwMode="auto">
          <a:xfrm>
            <a:off x="457200" y="228600"/>
            <a:ext cx="8229600" cy="1143000"/>
          </a:xfrm>
          <a:prstGeom prst="rect">
            <a:avLst/>
          </a:prstGeom>
          <a:noFill/>
          <a:ln w="9525">
            <a:noFill/>
            <a:miter lim="800000"/>
            <a:headEnd/>
            <a:tailEnd/>
          </a:ln>
          <a:effectLst/>
        </p:spPr>
        <p:txBody>
          <a:bodyPr anchor="ctr"/>
          <a:lstStyle/>
          <a:p>
            <a:pPr algn="ctr" eaLnBrk="1" hangingPunct="1">
              <a:defRPr/>
            </a:pPr>
            <a:r>
              <a:rPr lang="en-US" sz="4400" b="1" dirty="0">
                <a:solidFill>
                  <a:srgbClr val="FFFF00"/>
                </a:solidFill>
                <a:effectLst>
                  <a:outerShdw blurRad="38100" dist="38100" dir="2700000" algn="tl">
                    <a:srgbClr val="000000"/>
                  </a:outerShdw>
                </a:effectLst>
              </a:rPr>
              <a:t>Work Groups </a:t>
            </a:r>
          </a:p>
        </p:txBody>
      </p:sp>
      <p:sp>
        <p:nvSpPr>
          <p:cNvPr id="11269" name="Rectangle 5"/>
          <p:cNvSpPr>
            <a:spLocks noChangeArrowheads="1"/>
          </p:cNvSpPr>
          <p:nvPr/>
        </p:nvSpPr>
        <p:spPr bwMode="auto">
          <a:xfrm>
            <a:off x="457200" y="1447800"/>
            <a:ext cx="8458200" cy="4648200"/>
          </a:xfrm>
          <a:prstGeom prst="rect">
            <a:avLst/>
          </a:prstGeom>
          <a:noFill/>
          <a:ln w="9525">
            <a:noFill/>
            <a:miter lim="800000"/>
            <a:headEnd/>
            <a:tailEnd/>
          </a:ln>
          <a:effectLst/>
        </p:spPr>
        <p:txBody>
          <a:bodyPr/>
          <a:lstStyle/>
          <a:p>
            <a:pPr marL="342900" indent="-342900" eaLnBrk="1" hangingPunct="1">
              <a:spcBef>
                <a:spcPct val="20000"/>
              </a:spcBef>
              <a:buClr>
                <a:schemeClr val="hlink"/>
              </a:buClr>
              <a:buSzPct val="80000"/>
              <a:defRPr/>
            </a:pPr>
            <a:r>
              <a:rPr lang="en-US" sz="3600" b="1" dirty="0">
                <a:solidFill>
                  <a:srgbClr val="FFFF00"/>
                </a:solidFill>
                <a:effectLst>
                  <a:outerShdw blurRad="38100" dist="38100" dir="2700000" algn="tl">
                    <a:srgbClr val="000000"/>
                  </a:outerShdw>
                </a:effectLst>
              </a:rPr>
              <a:t>Northern</a:t>
            </a:r>
            <a:r>
              <a:rPr lang="en-US" sz="2800" dirty="0">
                <a:solidFill>
                  <a:srgbClr val="FFFF00"/>
                </a:solidFill>
                <a:effectLst>
                  <a:outerShdw blurRad="38100" dist="38100" dir="2700000" algn="tl">
                    <a:srgbClr val="000000"/>
                  </a:outerShdw>
                </a:effectLst>
              </a:rPr>
              <a:t> </a:t>
            </a:r>
            <a:r>
              <a:rPr lang="en-US" sz="2400" dirty="0">
                <a:solidFill>
                  <a:schemeClr val="tx2"/>
                </a:solidFill>
                <a:effectLst>
                  <a:outerShdw blurRad="38100" dist="38100" dir="2700000" algn="tl">
                    <a:srgbClr val="000000"/>
                  </a:outerShdw>
                </a:effectLst>
              </a:rPr>
              <a:t>(ME, NH, VT, MA, RI, CT, NY, PA, OH) </a:t>
            </a:r>
          </a:p>
          <a:p>
            <a:pPr marL="342900" indent="-342900" eaLnBrk="1" hangingPunct="1">
              <a:spcBef>
                <a:spcPct val="20000"/>
              </a:spcBef>
              <a:buClr>
                <a:schemeClr val="hlink"/>
              </a:buClr>
              <a:buSzPct val="80000"/>
              <a:defRPr/>
            </a:pPr>
            <a:r>
              <a:rPr lang="en-US" sz="1000" dirty="0">
                <a:solidFill>
                  <a:schemeClr val="tx2"/>
                </a:solidFill>
                <a:effectLst>
                  <a:outerShdw blurRad="38100" dist="38100" dir="2700000" algn="tl">
                    <a:srgbClr val="000000"/>
                  </a:outerShdw>
                </a:effectLst>
              </a:rPr>
              <a:t>    </a:t>
            </a:r>
            <a:endParaRPr lang="en-US" sz="2400" dirty="0">
              <a:solidFill>
                <a:schemeClr val="tx2"/>
              </a:solidFill>
              <a:effectLst>
                <a:outerShdw blurRad="38100" dist="38100" dir="2700000" algn="tl">
                  <a:srgbClr val="000000"/>
                </a:outerShdw>
              </a:effectLst>
            </a:endParaRPr>
          </a:p>
          <a:p>
            <a:pPr marL="342900" indent="-342900" eaLnBrk="1" hangingPunct="1">
              <a:spcBef>
                <a:spcPct val="20000"/>
              </a:spcBef>
              <a:buClr>
                <a:schemeClr val="hlink"/>
              </a:buClr>
              <a:buSzPct val="80000"/>
              <a:defRPr/>
            </a:pPr>
            <a:r>
              <a:rPr lang="en-US" sz="3600" b="1" dirty="0">
                <a:solidFill>
                  <a:srgbClr val="FFFF00"/>
                </a:solidFill>
                <a:effectLst>
                  <a:outerShdw blurRad="38100" dist="38100" dir="2700000" algn="tl">
                    <a:srgbClr val="000000"/>
                  </a:outerShdw>
                </a:effectLst>
              </a:rPr>
              <a:t>Southern</a:t>
            </a:r>
            <a:r>
              <a:rPr lang="en-US" sz="2800" dirty="0">
                <a:solidFill>
                  <a:srgbClr val="FFFF00"/>
                </a:solidFill>
                <a:effectLst>
                  <a:outerShdw blurRad="38100" dist="38100" dir="2700000" algn="tl">
                    <a:srgbClr val="000000"/>
                  </a:outerShdw>
                </a:effectLst>
              </a:rPr>
              <a:t> </a:t>
            </a:r>
            <a:r>
              <a:rPr lang="en-US" sz="2400" dirty="0">
                <a:solidFill>
                  <a:schemeClr val="tx2"/>
                </a:solidFill>
                <a:effectLst>
                  <a:outerShdw blurRad="38100" dist="38100" dir="2700000" algn="tl">
                    <a:srgbClr val="000000"/>
                  </a:outerShdw>
                </a:effectLst>
              </a:rPr>
              <a:t>(NJ, VA, NC, SC, GA, TN, MD, WV)</a:t>
            </a:r>
          </a:p>
          <a:p>
            <a:pPr marL="342900" indent="-342900" eaLnBrk="1" hangingPunct="1">
              <a:spcBef>
                <a:spcPct val="20000"/>
              </a:spcBef>
              <a:buClr>
                <a:schemeClr val="hlink"/>
              </a:buClr>
              <a:buSzPct val="80000"/>
              <a:buFont typeface="Wingdings" pitchFamily="2" charset="2"/>
              <a:buChar char="v"/>
              <a:defRPr/>
            </a:pPr>
            <a:endParaRPr lang="en-US" sz="800" dirty="0">
              <a:solidFill>
                <a:srgbClr val="FFFF00"/>
              </a:solidFill>
              <a:effectLst>
                <a:outerShdw blurRad="38100" dist="38100" dir="2700000" algn="tl">
                  <a:srgbClr val="000000"/>
                </a:outerShdw>
              </a:effectLst>
            </a:endParaRPr>
          </a:p>
          <a:p>
            <a:pPr marL="342900" indent="-342900" eaLnBrk="1" hangingPunct="1">
              <a:spcBef>
                <a:spcPct val="20000"/>
              </a:spcBef>
              <a:buClr>
                <a:schemeClr val="hlink"/>
              </a:buClr>
              <a:buSzPct val="80000"/>
              <a:defRPr/>
            </a:pPr>
            <a:r>
              <a:rPr lang="en-US" sz="2400" dirty="0">
                <a:solidFill>
                  <a:srgbClr val="FFFF00"/>
                </a:solidFill>
                <a:effectLst>
                  <a:outerShdw blurRad="38100" dist="38100" dir="2700000" algn="tl">
                    <a:srgbClr val="000000"/>
                  </a:outerShdw>
                </a:effectLst>
              </a:rPr>
              <a:t>Charge:</a:t>
            </a:r>
          </a:p>
          <a:p>
            <a:pPr marL="800100" lvl="1" indent="-342900" eaLnBrk="1" hangingPunct="1">
              <a:spcBef>
                <a:spcPct val="20000"/>
              </a:spcBef>
              <a:buClr>
                <a:schemeClr val="tx2"/>
              </a:buClr>
              <a:buSzPct val="80000"/>
              <a:buFont typeface="Wingdings" pitchFamily="2" charset="2"/>
              <a:buChar char="v"/>
              <a:defRPr/>
            </a:pPr>
            <a:r>
              <a:rPr lang="en-US" sz="2800" dirty="0">
                <a:solidFill>
                  <a:srgbClr val="FFFF00"/>
                </a:solidFill>
                <a:effectLst>
                  <a:outerShdw blurRad="38100" dist="38100" dir="2700000" algn="tl">
                    <a:srgbClr val="000000"/>
                  </a:outerShdw>
                </a:effectLst>
              </a:rPr>
              <a:t>Develop annual action plans that address short term regional habitat objectives</a:t>
            </a:r>
          </a:p>
          <a:p>
            <a:pPr marL="800100" lvl="1" indent="-342900" eaLnBrk="1" hangingPunct="1">
              <a:spcBef>
                <a:spcPct val="20000"/>
              </a:spcBef>
              <a:buClr>
                <a:schemeClr val="tx2"/>
              </a:buClr>
              <a:buSzPct val="80000"/>
              <a:buFont typeface="Wingdings" pitchFamily="2" charset="2"/>
              <a:buChar char="v"/>
              <a:defRPr/>
            </a:pPr>
            <a:r>
              <a:rPr lang="en-US" sz="2800" dirty="0">
                <a:solidFill>
                  <a:srgbClr val="FFFF00"/>
                </a:solidFill>
                <a:effectLst>
                  <a:outerShdw blurRad="38100" dist="38100" dir="2700000" algn="tl">
                    <a:srgbClr val="000000"/>
                  </a:outerShdw>
                </a:effectLst>
              </a:rPr>
              <a:t>Develop accurate estimates of conservation costs</a:t>
            </a:r>
          </a:p>
          <a:p>
            <a:pPr marL="800100" lvl="1" indent="-342900" eaLnBrk="1" hangingPunct="1">
              <a:spcBef>
                <a:spcPct val="20000"/>
              </a:spcBef>
              <a:buClr>
                <a:schemeClr val="tx2"/>
              </a:buClr>
              <a:buSzPct val="80000"/>
              <a:buFont typeface="Wingdings" pitchFamily="2" charset="2"/>
              <a:buChar char="v"/>
              <a:defRPr/>
            </a:pPr>
            <a:r>
              <a:rPr lang="en-US" sz="2800" dirty="0">
                <a:solidFill>
                  <a:srgbClr val="FFFF00"/>
                </a:solidFill>
                <a:effectLst>
                  <a:outerShdw blurRad="38100" dist="38100" dir="2700000" algn="tl">
                    <a:srgbClr val="000000"/>
                  </a:outerShdw>
                </a:effectLst>
              </a:rPr>
              <a:t>Review and score proposed EBTJV proposals </a:t>
            </a:r>
          </a:p>
        </p:txBody>
      </p:sp>
      <p:pic>
        <p:nvPicPr>
          <p:cNvPr id="17412" name="Picture 2"/>
          <p:cNvPicPr>
            <a:picLocks noChangeAspect="1" noChangeArrowheads="1"/>
          </p:cNvPicPr>
          <p:nvPr/>
        </p:nvPicPr>
        <p:blipFill>
          <a:blip r:embed="rId3"/>
          <a:srcRect/>
          <a:stretch>
            <a:fillRect/>
          </a:stretch>
        </p:blipFill>
        <p:spPr bwMode="auto">
          <a:xfrm>
            <a:off x="78486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Rot="1" noChangeArrowheads="1"/>
          </p:cNvSpPr>
          <p:nvPr/>
        </p:nvSpPr>
        <p:spPr bwMode="auto">
          <a:xfrm>
            <a:off x="457200" y="228600"/>
            <a:ext cx="8229600" cy="1143000"/>
          </a:xfrm>
          <a:prstGeom prst="rect">
            <a:avLst/>
          </a:prstGeom>
          <a:noFill/>
          <a:ln w="9525">
            <a:noFill/>
            <a:miter lim="800000"/>
            <a:headEnd/>
            <a:tailEnd/>
          </a:ln>
          <a:effectLst/>
        </p:spPr>
        <p:txBody>
          <a:bodyPr anchor="ctr"/>
          <a:lstStyle/>
          <a:p>
            <a:pPr algn="ctr" eaLnBrk="1" hangingPunct="1">
              <a:defRPr/>
            </a:pPr>
            <a:r>
              <a:rPr lang="en-US" sz="4400" b="1" dirty="0">
                <a:solidFill>
                  <a:srgbClr val="FFFF00"/>
                </a:solidFill>
                <a:effectLst>
                  <a:outerShdw blurRad="38100" dist="38100" dir="2700000" algn="tl">
                    <a:srgbClr val="000000"/>
                  </a:outerShdw>
                </a:effectLst>
              </a:rPr>
              <a:t>Subcommittees</a:t>
            </a:r>
          </a:p>
        </p:txBody>
      </p:sp>
      <p:sp>
        <p:nvSpPr>
          <p:cNvPr id="11269" name="Rectangle 5"/>
          <p:cNvSpPr>
            <a:spLocks noChangeArrowheads="1"/>
          </p:cNvSpPr>
          <p:nvPr/>
        </p:nvSpPr>
        <p:spPr bwMode="auto">
          <a:xfrm>
            <a:off x="914400" y="1295400"/>
            <a:ext cx="8229600" cy="4953000"/>
          </a:xfrm>
          <a:prstGeom prst="rect">
            <a:avLst/>
          </a:prstGeom>
          <a:noFill/>
          <a:ln w="9525">
            <a:noFill/>
            <a:miter lim="800000"/>
            <a:headEnd/>
            <a:tailEnd/>
          </a:ln>
          <a:effectLst/>
        </p:spPr>
        <p:txBody>
          <a:bodyPr/>
          <a:lstStyle/>
          <a:p>
            <a:pPr marL="342900" indent="-342900" eaLnBrk="1" hangingPunct="1">
              <a:spcBef>
                <a:spcPct val="20000"/>
              </a:spcBef>
              <a:buClr>
                <a:schemeClr val="hlink"/>
              </a:buClr>
              <a:buSzPct val="80000"/>
              <a:buFont typeface="Wingdings" pitchFamily="2" charset="2"/>
              <a:buChar char="v"/>
              <a:defRPr/>
            </a:pPr>
            <a:endParaRPr lang="en-US" sz="2800" dirty="0">
              <a:solidFill>
                <a:srgbClr val="FFFF00"/>
              </a:solidFill>
              <a:effectLst>
                <a:outerShdw blurRad="38100" dist="38100" dir="2700000" algn="tl">
                  <a:srgbClr val="000000"/>
                </a:outerShdw>
              </a:effectLst>
            </a:endParaRPr>
          </a:p>
          <a:p>
            <a:pPr marL="342900" indent="-342900" eaLnBrk="1" hangingPunct="1">
              <a:spcBef>
                <a:spcPct val="20000"/>
              </a:spcBef>
              <a:buClr>
                <a:schemeClr val="hlink"/>
              </a:buClr>
              <a:buSzPct val="80000"/>
              <a:defRPr/>
            </a:pPr>
            <a:r>
              <a:rPr lang="en-US" sz="3600" b="1" dirty="0">
                <a:solidFill>
                  <a:srgbClr val="FFFF00"/>
                </a:solidFill>
                <a:effectLst>
                  <a:outerShdw blurRad="38100" dist="38100" dir="2700000" algn="tl">
                    <a:srgbClr val="000000"/>
                  </a:outerShdw>
                </a:effectLst>
              </a:rPr>
              <a:t>Conservation Strategy / Habitat</a:t>
            </a:r>
          </a:p>
          <a:p>
            <a:pPr marL="342900" indent="-342900" eaLnBrk="1" hangingPunct="1">
              <a:spcBef>
                <a:spcPct val="20000"/>
              </a:spcBef>
              <a:buClr>
                <a:schemeClr val="hlink"/>
              </a:buClr>
              <a:buSzPct val="80000"/>
              <a:defRPr/>
            </a:pPr>
            <a:endParaRPr lang="en-US" b="1" dirty="0">
              <a:solidFill>
                <a:srgbClr val="FFFF00"/>
              </a:solidFill>
              <a:effectLst>
                <a:outerShdw blurRad="38100" dist="38100" dir="2700000" algn="tl">
                  <a:srgbClr val="000000"/>
                </a:outerShdw>
              </a:effectLst>
            </a:endParaRPr>
          </a:p>
          <a:p>
            <a:pPr marL="342900" indent="-342900" eaLnBrk="1" hangingPunct="1">
              <a:spcBef>
                <a:spcPct val="20000"/>
              </a:spcBef>
              <a:buClr>
                <a:schemeClr val="hlink"/>
              </a:buClr>
              <a:buSzPct val="80000"/>
              <a:defRPr/>
            </a:pPr>
            <a:r>
              <a:rPr lang="en-US" sz="3600" b="1" dirty="0">
                <a:solidFill>
                  <a:srgbClr val="FFFF00"/>
                </a:solidFill>
                <a:effectLst>
                  <a:outerShdw blurRad="38100" dist="38100" dir="2700000" algn="tl">
                    <a:srgbClr val="000000"/>
                  </a:outerShdw>
                </a:effectLst>
              </a:rPr>
              <a:t>Science and Data</a:t>
            </a:r>
          </a:p>
          <a:p>
            <a:pPr marL="342900" indent="-342900" eaLnBrk="1" hangingPunct="1">
              <a:spcBef>
                <a:spcPct val="20000"/>
              </a:spcBef>
              <a:buClr>
                <a:schemeClr val="hlink"/>
              </a:buClr>
              <a:buSzPct val="80000"/>
              <a:defRPr/>
            </a:pPr>
            <a:endParaRPr lang="en-US" b="1" dirty="0">
              <a:solidFill>
                <a:srgbClr val="FFFF00"/>
              </a:solidFill>
              <a:effectLst>
                <a:outerShdw blurRad="38100" dist="38100" dir="2700000" algn="tl">
                  <a:srgbClr val="000000"/>
                </a:outerShdw>
              </a:effectLst>
            </a:endParaRPr>
          </a:p>
          <a:p>
            <a:pPr marL="342900" indent="-342900" eaLnBrk="1" hangingPunct="1">
              <a:spcBef>
                <a:spcPct val="20000"/>
              </a:spcBef>
              <a:buClr>
                <a:schemeClr val="hlink"/>
              </a:buClr>
              <a:buSzPct val="80000"/>
              <a:defRPr/>
            </a:pPr>
            <a:r>
              <a:rPr lang="en-US" sz="3600" b="1" dirty="0">
                <a:solidFill>
                  <a:srgbClr val="FFFF00"/>
                </a:solidFill>
                <a:effectLst>
                  <a:outerShdw blurRad="38100" dist="38100" dir="2700000" algn="tl">
                    <a:srgbClr val="000000"/>
                  </a:outerShdw>
                </a:effectLst>
              </a:rPr>
              <a:t>Grants &amp; Development</a:t>
            </a:r>
          </a:p>
          <a:p>
            <a:pPr marL="342900" indent="-342900" eaLnBrk="1" hangingPunct="1">
              <a:spcBef>
                <a:spcPct val="20000"/>
              </a:spcBef>
              <a:buClr>
                <a:schemeClr val="hlink"/>
              </a:buClr>
              <a:buSzPct val="80000"/>
              <a:defRPr/>
            </a:pPr>
            <a:endParaRPr lang="en-US" b="1" dirty="0">
              <a:solidFill>
                <a:srgbClr val="FFFF00"/>
              </a:solidFill>
              <a:effectLst>
                <a:outerShdw blurRad="38100" dist="38100" dir="2700000" algn="tl">
                  <a:srgbClr val="000000"/>
                </a:outerShdw>
              </a:effectLst>
            </a:endParaRPr>
          </a:p>
          <a:p>
            <a:pPr marL="342900" indent="-342900" eaLnBrk="1" hangingPunct="1">
              <a:spcBef>
                <a:spcPct val="20000"/>
              </a:spcBef>
              <a:buClr>
                <a:schemeClr val="hlink"/>
              </a:buClr>
              <a:buSzPct val="80000"/>
              <a:defRPr/>
            </a:pPr>
            <a:r>
              <a:rPr lang="en-US" sz="3600" b="1" dirty="0">
                <a:solidFill>
                  <a:srgbClr val="FFFF00"/>
                </a:solidFill>
                <a:effectLst>
                  <a:outerShdw blurRad="38100" dist="38100" dir="2700000" algn="tl">
                    <a:srgbClr val="000000"/>
                  </a:outerShdw>
                </a:effectLst>
              </a:rPr>
              <a:t>Outreach &amp; Communications</a:t>
            </a:r>
            <a:endParaRPr lang="en-US" sz="2800" dirty="0">
              <a:solidFill>
                <a:srgbClr val="FFFF00"/>
              </a:solidFill>
              <a:effectLst>
                <a:outerShdw blurRad="38100" dist="38100" dir="2700000" algn="tl">
                  <a:srgbClr val="000000"/>
                </a:outerShdw>
              </a:effectLst>
            </a:endParaRPr>
          </a:p>
          <a:p>
            <a:pPr marL="342900" indent="-342900" eaLnBrk="1" hangingPunct="1">
              <a:spcBef>
                <a:spcPct val="20000"/>
              </a:spcBef>
              <a:buClr>
                <a:schemeClr val="hlink"/>
              </a:buClr>
              <a:buSzPct val="80000"/>
              <a:buFont typeface="Wingdings" pitchFamily="2" charset="2"/>
              <a:buChar char="v"/>
              <a:defRPr/>
            </a:pPr>
            <a:endParaRPr lang="en-US" sz="2800" dirty="0">
              <a:solidFill>
                <a:srgbClr val="FFFF00"/>
              </a:solidFill>
              <a:effectLst>
                <a:outerShdw blurRad="38100" dist="38100" dir="2700000" algn="tl">
                  <a:srgbClr val="000000"/>
                </a:outerShdw>
              </a:effectLst>
            </a:endParaRPr>
          </a:p>
        </p:txBody>
      </p:sp>
      <p:pic>
        <p:nvPicPr>
          <p:cNvPr id="18436" name="Picture 2"/>
          <p:cNvPicPr>
            <a:picLocks noChangeAspect="1" noChangeArrowheads="1"/>
          </p:cNvPicPr>
          <p:nvPr/>
        </p:nvPicPr>
        <p:blipFill>
          <a:blip r:embed="rId3"/>
          <a:srcRect/>
          <a:stretch>
            <a:fillRect/>
          </a:stretch>
        </p:blipFill>
        <p:spPr bwMode="auto">
          <a:xfrm>
            <a:off x="80010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Rectangle 2"/>
          <p:cNvSpPr>
            <a:spLocks noGrp="1" noChangeArrowheads="1"/>
          </p:cNvSpPr>
          <p:nvPr>
            <p:ph type="title"/>
          </p:nvPr>
        </p:nvSpPr>
        <p:spPr>
          <a:xfrm>
            <a:off x="76200" y="76200"/>
            <a:ext cx="8991600" cy="1384300"/>
          </a:xfrm>
        </p:spPr>
        <p:txBody>
          <a:bodyPr/>
          <a:lstStyle/>
          <a:p>
            <a:pPr algn="ctr" eaLnBrk="1" hangingPunct="1">
              <a:defRPr/>
            </a:pPr>
            <a:r>
              <a:rPr lang="en-US" sz="4000" b="1" dirty="0" smtClean="0">
                <a:solidFill>
                  <a:srgbClr val="FFFF00"/>
                </a:solidFill>
              </a:rPr>
              <a:t>EBTJV Project Funding Priorities</a:t>
            </a:r>
          </a:p>
        </p:txBody>
      </p:sp>
      <p:sp>
        <p:nvSpPr>
          <p:cNvPr id="546819" name="Rectangle 3"/>
          <p:cNvSpPr>
            <a:spLocks noGrp="1" noChangeArrowheads="1"/>
          </p:cNvSpPr>
          <p:nvPr>
            <p:ph type="body" idx="1"/>
          </p:nvPr>
        </p:nvSpPr>
        <p:spPr>
          <a:xfrm>
            <a:off x="0" y="1600200"/>
            <a:ext cx="9144000" cy="4800600"/>
          </a:xfrm>
        </p:spPr>
        <p:txBody>
          <a:bodyPr/>
          <a:lstStyle/>
          <a:p>
            <a:pPr eaLnBrk="1" hangingPunct="1">
              <a:buClr>
                <a:schemeClr val="tx1"/>
              </a:buClr>
              <a:buFontTx/>
              <a:buNone/>
              <a:defRPr/>
            </a:pPr>
            <a:endParaRPr lang="en-US" sz="1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Partnerships &amp; Project Leveraging</a:t>
            </a:r>
          </a:p>
          <a:p>
            <a:pPr eaLnBrk="1" hangingPunct="1">
              <a:buClr>
                <a:schemeClr val="tx1"/>
              </a:buClr>
              <a:buFont typeface="Wingdings" pitchFamily="2" charset="2"/>
              <a:buChar char="v"/>
              <a:defRPr/>
            </a:pPr>
            <a:endParaRPr lang="en-US" sz="1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Technical Design </a:t>
            </a:r>
          </a:p>
          <a:p>
            <a:pPr eaLnBrk="1" hangingPunct="1">
              <a:buClr>
                <a:schemeClr val="tx1"/>
              </a:buClr>
              <a:buFont typeface="Wingdings" pitchFamily="2" charset="2"/>
              <a:buChar char="v"/>
              <a:defRPr/>
            </a:pPr>
            <a:endParaRPr lang="en-US" sz="1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Conservation of Sustainable Populations</a:t>
            </a:r>
          </a:p>
          <a:p>
            <a:pPr eaLnBrk="1" hangingPunct="1">
              <a:buClr>
                <a:schemeClr val="tx1"/>
              </a:buClr>
              <a:buFont typeface="Wingdings" pitchFamily="2" charset="2"/>
              <a:buChar char="v"/>
              <a:defRPr/>
            </a:pPr>
            <a:endParaRPr lang="en-US" sz="1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Project Planning &amp; Success</a:t>
            </a:r>
          </a:p>
          <a:p>
            <a:pPr eaLnBrk="1" hangingPunct="1">
              <a:buClr>
                <a:schemeClr val="tx1"/>
              </a:buClr>
              <a:buFont typeface="Wingdings" pitchFamily="2" charset="2"/>
              <a:buChar char="v"/>
              <a:defRPr/>
            </a:pPr>
            <a:endParaRPr lang="en-US" sz="1400" b="1" dirty="0" smtClean="0">
              <a:solidFill>
                <a:srgbClr val="FFFF00"/>
              </a:solidFill>
            </a:endParaRPr>
          </a:p>
          <a:p>
            <a:pPr eaLnBrk="1" hangingPunct="1">
              <a:buClr>
                <a:schemeClr val="tx1"/>
              </a:buClr>
              <a:buFont typeface="Wingdings" pitchFamily="2" charset="2"/>
              <a:buChar char="v"/>
              <a:defRPr/>
            </a:pPr>
            <a:endParaRPr lang="en-US" b="1" dirty="0" smtClean="0">
              <a:solidFill>
                <a:srgbClr val="FFFF00"/>
              </a:solidFill>
            </a:endParaRPr>
          </a:p>
        </p:txBody>
      </p:sp>
      <p:pic>
        <p:nvPicPr>
          <p:cNvPr id="19461" name="Picture 2"/>
          <p:cNvPicPr>
            <a:picLocks noChangeAspect="1" noChangeArrowheads="1"/>
          </p:cNvPicPr>
          <p:nvPr/>
        </p:nvPicPr>
        <p:blipFill>
          <a:blip r:embed="rId3"/>
          <a:srcRect/>
          <a:stretch>
            <a:fillRect/>
          </a:stretch>
        </p:blipFill>
        <p:spPr bwMode="auto">
          <a:xfrm>
            <a:off x="79248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Rectangle 2"/>
          <p:cNvSpPr>
            <a:spLocks noGrp="1" noChangeArrowheads="1"/>
          </p:cNvSpPr>
          <p:nvPr>
            <p:ph type="title"/>
          </p:nvPr>
        </p:nvSpPr>
        <p:spPr>
          <a:xfrm>
            <a:off x="457200" y="76200"/>
            <a:ext cx="8229600" cy="1384300"/>
          </a:xfrm>
        </p:spPr>
        <p:txBody>
          <a:bodyPr/>
          <a:lstStyle/>
          <a:p>
            <a:pPr algn="ctr" eaLnBrk="1" hangingPunct="1">
              <a:defRPr/>
            </a:pPr>
            <a:r>
              <a:rPr lang="en-US" sz="4000" b="1" dirty="0" smtClean="0">
                <a:solidFill>
                  <a:srgbClr val="FFFF00"/>
                </a:solidFill>
              </a:rPr>
              <a:t>EBTJV Project Funding History</a:t>
            </a:r>
          </a:p>
        </p:txBody>
      </p:sp>
      <p:sp>
        <p:nvSpPr>
          <p:cNvPr id="546819" name="Rectangle 3"/>
          <p:cNvSpPr>
            <a:spLocks noGrp="1" noChangeArrowheads="1"/>
          </p:cNvSpPr>
          <p:nvPr>
            <p:ph type="body" idx="1"/>
          </p:nvPr>
        </p:nvSpPr>
        <p:spPr>
          <a:xfrm>
            <a:off x="0" y="1600200"/>
            <a:ext cx="9144000" cy="4800600"/>
          </a:xfrm>
        </p:spPr>
        <p:txBody>
          <a:bodyPr/>
          <a:lstStyle/>
          <a:p>
            <a:pPr algn="ctr" eaLnBrk="1" hangingPunct="1">
              <a:buClr>
                <a:schemeClr val="tx1"/>
              </a:buClr>
              <a:buFontTx/>
              <a:buNone/>
              <a:defRPr/>
            </a:pPr>
            <a:r>
              <a:rPr lang="en-US" sz="2800" b="1" dirty="0" smtClean="0">
                <a:solidFill>
                  <a:srgbClr val="FFFF00"/>
                </a:solidFill>
              </a:rPr>
              <a:t>67 Projects from 2006 to 2012</a:t>
            </a:r>
          </a:p>
          <a:p>
            <a:pPr eaLnBrk="1" hangingPunct="1">
              <a:buClr>
                <a:schemeClr val="tx1"/>
              </a:buClr>
              <a:buFontTx/>
              <a:buNone/>
              <a:defRPr/>
            </a:pPr>
            <a:endParaRPr lang="en-US" sz="1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$2.7 Million NFHAP / $13.6 Million Match  </a:t>
            </a:r>
          </a:p>
          <a:p>
            <a:pPr eaLnBrk="1" hangingPunct="1">
              <a:buClr>
                <a:schemeClr val="tx1"/>
              </a:buClr>
              <a:buFont typeface="Wingdings" pitchFamily="2" charset="2"/>
              <a:buChar char="v"/>
              <a:defRPr/>
            </a:pPr>
            <a:endParaRPr lang="en-US" sz="1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208 Miles Enhanced or Restored </a:t>
            </a:r>
          </a:p>
          <a:p>
            <a:pPr eaLnBrk="1" hangingPunct="1">
              <a:buClr>
                <a:schemeClr val="tx1"/>
              </a:buClr>
              <a:buFont typeface="Wingdings" pitchFamily="2" charset="2"/>
              <a:buChar char="v"/>
              <a:defRPr/>
            </a:pPr>
            <a:endParaRPr lang="en-US" sz="1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278 Miles of Streams Reopened</a:t>
            </a:r>
          </a:p>
          <a:p>
            <a:pPr eaLnBrk="1" hangingPunct="1">
              <a:buClr>
                <a:schemeClr val="tx1"/>
              </a:buClr>
              <a:buFont typeface="Wingdings" pitchFamily="2" charset="2"/>
              <a:buChar char="v"/>
              <a:defRPr/>
            </a:pPr>
            <a:endParaRPr lang="en-US" sz="1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 67  Barriers removed</a:t>
            </a:r>
          </a:p>
          <a:p>
            <a:pPr eaLnBrk="1" hangingPunct="1">
              <a:buClr>
                <a:schemeClr val="tx1"/>
              </a:buClr>
              <a:buFont typeface="Wingdings" pitchFamily="2" charset="2"/>
              <a:buChar char="v"/>
              <a:defRPr/>
            </a:pPr>
            <a:endParaRPr lang="en-US" sz="1400" b="1" dirty="0" smtClean="0">
              <a:solidFill>
                <a:srgbClr val="FFFF00"/>
              </a:solidFill>
            </a:endParaRPr>
          </a:p>
          <a:p>
            <a:pPr eaLnBrk="1" hangingPunct="1">
              <a:buClr>
                <a:schemeClr val="tx1"/>
              </a:buClr>
              <a:buFont typeface="Wingdings" pitchFamily="2" charset="2"/>
              <a:buChar char="v"/>
              <a:defRPr/>
            </a:pPr>
            <a:r>
              <a:rPr lang="en-US" b="1" dirty="0" smtClean="0">
                <a:solidFill>
                  <a:srgbClr val="FFFF00"/>
                </a:solidFill>
              </a:rPr>
              <a:t>254 Riparian Acres Restored</a:t>
            </a:r>
          </a:p>
        </p:txBody>
      </p:sp>
      <p:pic>
        <p:nvPicPr>
          <p:cNvPr id="19461" name="Picture 2"/>
          <p:cNvPicPr>
            <a:picLocks noChangeAspect="1" noChangeArrowheads="1"/>
          </p:cNvPicPr>
          <p:nvPr/>
        </p:nvPicPr>
        <p:blipFill>
          <a:blip r:embed="rId3"/>
          <a:srcRect/>
          <a:stretch>
            <a:fillRect/>
          </a:stretch>
        </p:blipFill>
        <p:spPr bwMode="auto">
          <a:xfrm>
            <a:off x="7924800" y="5943600"/>
            <a:ext cx="1066800" cy="768350"/>
          </a:xfrm>
          <a:prstGeom prst="rect">
            <a:avLst/>
          </a:prstGeom>
          <a:noFill/>
          <a:ln w="9525">
            <a:noFill/>
            <a:miter lim="800000"/>
            <a:headEnd/>
            <a:tailEnd/>
          </a:ln>
        </p:spPr>
      </p:pic>
    </p:spTree>
    <p:extLst>
      <p:ext uri="{BB962C8B-B14F-4D97-AF65-F5344CB8AC3E}">
        <p14:creationId xmlns:p14="http://schemas.microsoft.com/office/powerpoint/2010/main" val="26520881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8900"/>
            <a:ext cx="8229600" cy="1384300"/>
          </a:xfrm>
        </p:spPr>
        <p:txBody>
          <a:bodyPr/>
          <a:lstStyle/>
          <a:p>
            <a:pPr algn="ctr">
              <a:defRPr/>
            </a:pPr>
            <a:r>
              <a:rPr lang="en-US" b="1" dirty="0" smtClean="0">
                <a:solidFill>
                  <a:srgbClr val="FFFF00"/>
                </a:solidFill>
              </a:rPr>
              <a:t>EBTJV Project Partners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27942118"/>
              </p:ext>
            </p:extLst>
          </p:nvPr>
        </p:nvGraphicFramePr>
        <p:xfrm>
          <a:off x="990599" y="1219200"/>
          <a:ext cx="7239001" cy="4572000"/>
        </p:xfrm>
        <a:graphic>
          <a:graphicData uri="http://schemas.openxmlformats.org/drawingml/2006/table">
            <a:tbl>
              <a:tblPr firstRow="1" bandRow="1">
                <a:tableStyleId>{073A0DAA-6AF3-43AB-8588-CEC1D06C72B9}</a:tableStyleId>
              </a:tblPr>
              <a:tblGrid>
                <a:gridCol w="1463203"/>
                <a:gridCol w="2955409"/>
                <a:gridCol w="2820389"/>
              </a:tblGrid>
              <a:tr h="685800">
                <a:tc>
                  <a:txBody>
                    <a:bodyPr/>
                    <a:lstStyle/>
                    <a:p>
                      <a:pPr algn="ctr"/>
                      <a:r>
                        <a:rPr lang="en-US" sz="2800" dirty="0" smtClean="0"/>
                        <a:t>Year</a:t>
                      </a:r>
                      <a:endParaRPr lang="en-US" sz="2800" dirty="0"/>
                    </a:p>
                  </a:txBody>
                  <a:tcPr/>
                </a:tc>
                <a:tc>
                  <a:txBody>
                    <a:bodyPr/>
                    <a:lstStyle/>
                    <a:p>
                      <a:pPr algn="ctr"/>
                      <a:r>
                        <a:rPr lang="en-US" sz="2800" dirty="0" smtClean="0"/>
                        <a:t>NFHP – Funded Projects</a:t>
                      </a:r>
                      <a:endParaRPr lang="en-US" sz="2800" dirty="0"/>
                    </a:p>
                  </a:txBody>
                  <a:tcPr/>
                </a:tc>
                <a:tc>
                  <a:txBody>
                    <a:bodyPr/>
                    <a:lstStyle/>
                    <a:p>
                      <a:pPr algn="ctr"/>
                      <a:r>
                        <a:rPr lang="en-US" sz="2800" dirty="0" smtClean="0"/>
                        <a:t>Partners</a:t>
                      </a:r>
                      <a:endParaRPr lang="en-US" sz="2800" dirty="0"/>
                    </a:p>
                  </a:txBody>
                  <a:tcPr/>
                </a:tc>
              </a:tr>
              <a:tr h="370840">
                <a:tc>
                  <a:txBody>
                    <a:bodyPr/>
                    <a:lstStyle/>
                    <a:p>
                      <a:pPr algn="ctr"/>
                      <a:r>
                        <a:rPr lang="en-US" sz="2800" dirty="0" smtClean="0"/>
                        <a:t>2006</a:t>
                      </a:r>
                      <a:endParaRPr lang="en-US" sz="2800" dirty="0"/>
                    </a:p>
                  </a:txBody>
                  <a:tcPr/>
                </a:tc>
                <a:tc>
                  <a:txBody>
                    <a:bodyPr/>
                    <a:lstStyle/>
                    <a:p>
                      <a:pPr algn="ctr"/>
                      <a:r>
                        <a:rPr lang="en-US" sz="2800" dirty="0" smtClean="0"/>
                        <a:t>6</a:t>
                      </a:r>
                      <a:endParaRPr lang="en-US" sz="2800" dirty="0"/>
                    </a:p>
                  </a:txBody>
                  <a:tcPr/>
                </a:tc>
                <a:tc>
                  <a:txBody>
                    <a:bodyPr/>
                    <a:lstStyle/>
                    <a:p>
                      <a:pPr algn="ctr"/>
                      <a:r>
                        <a:rPr lang="en-US" sz="2800" dirty="0" smtClean="0"/>
                        <a:t>23</a:t>
                      </a:r>
                      <a:endParaRPr lang="en-US" sz="2800" dirty="0"/>
                    </a:p>
                  </a:txBody>
                  <a:tcPr/>
                </a:tc>
              </a:tr>
              <a:tr h="370840">
                <a:tc>
                  <a:txBody>
                    <a:bodyPr/>
                    <a:lstStyle/>
                    <a:p>
                      <a:pPr algn="ctr"/>
                      <a:r>
                        <a:rPr lang="en-US" sz="2800" dirty="0" smtClean="0"/>
                        <a:t>2007</a:t>
                      </a:r>
                      <a:endParaRPr lang="en-US" sz="2800" dirty="0"/>
                    </a:p>
                  </a:txBody>
                  <a:tcPr/>
                </a:tc>
                <a:tc>
                  <a:txBody>
                    <a:bodyPr/>
                    <a:lstStyle/>
                    <a:p>
                      <a:pPr algn="ctr"/>
                      <a:r>
                        <a:rPr lang="en-US" sz="2800" dirty="0" smtClean="0"/>
                        <a:t>8</a:t>
                      </a:r>
                      <a:endParaRPr lang="en-US" sz="2800" dirty="0"/>
                    </a:p>
                  </a:txBody>
                  <a:tcPr/>
                </a:tc>
                <a:tc>
                  <a:txBody>
                    <a:bodyPr/>
                    <a:lstStyle/>
                    <a:p>
                      <a:pPr algn="ctr"/>
                      <a:r>
                        <a:rPr lang="en-US" sz="2800" dirty="0" smtClean="0"/>
                        <a:t>41</a:t>
                      </a:r>
                      <a:endParaRPr lang="en-US" sz="2800" dirty="0"/>
                    </a:p>
                  </a:txBody>
                  <a:tcPr/>
                </a:tc>
              </a:tr>
              <a:tr h="370840">
                <a:tc>
                  <a:txBody>
                    <a:bodyPr/>
                    <a:lstStyle/>
                    <a:p>
                      <a:pPr algn="ctr"/>
                      <a:r>
                        <a:rPr lang="en-US" sz="2800" dirty="0" smtClean="0"/>
                        <a:t>2008</a:t>
                      </a:r>
                      <a:endParaRPr lang="en-US" sz="2800" dirty="0"/>
                    </a:p>
                  </a:txBody>
                  <a:tcPr/>
                </a:tc>
                <a:tc>
                  <a:txBody>
                    <a:bodyPr/>
                    <a:lstStyle/>
                    <a:p>
                      <a:pPr algn="ctr"/>
                      <a:r>
                        <a:rPr lang="en-US" sz="2800" dirty="0" smtClean="0"/>
                        <a:t>13</a:t>
                      </a:r>
                      <a:endParaRPr lang="en-US" sz="2800" dirty="0"/>
                    </a:p>
                  </a:txBody>
                  <a:tcPr/>
                </a:tc>
                <a:tc>
                  <a:txBody>
                    <a:bodyPr/>
                    <a:lstStyle/>
                    <a:p>
                      <a:pPr algn="ctr"/>
                      <a:r>
                        <a:rPr lang="en-US" sz="2800" dirty="0" smtClean="0"/>
                        <a:t>76</a:t>
                      </a:r>
                      <a:endParaRPr lang="en-US" sz="2800" dirty="0"/>
                    </a:p>
                  </a:txBody>
                  <a:tcPr/>
                </a:tc>
              </a:tr>
              <a:tr h="370840">
                <a:tc>
                  <a:txBody>
                    <a:bodyPr/>
                    <a:lstStyle/>
                    <a:p>
                      <a:pPr algn="ctr"/>
                      <a:r>
                        <a:rPr lang="en-US" sz="2800" dirty="0" smtClean="0"/>
                        <a:t>2009</a:t>
                      </a:r>
                      <a:endParaRPr lang="en-US" sz="2800" dirty="0"/>
                    </a:p>
                  </a:txBody>
                  <a:tcPr/>
                </a:tc>
                <a:tc>
                  <a:txBody>
                    <a:bodyPr/>
                    <a:lstStyle/>
                    <a:p>
                      <a:pPr algn="ctr"/>
                      <a:r>
                        <a:rPr lang="en-US" sz="2800" dirty="0" smtClean="0"/>
                        <a:t>14</a:t>
                      </a:r>
                      <a:endParaRPr lang="en-US" sz="2800" dirty="0"/>
                    </a:p>
                  </a:txBody>
                  <a:tcPr/>
                </a:tc>
                <a:tc>
                  <a:txBody>
                    <a:bodyPr/>
                    <a:lstStyle/>
                    <a:p>
                      <a:pPr algn="ctr"/>
                      <a:r>
                        <a:rPr lang="en-US" sz="2800" dirty="0" smtClean="0"/>
                        <a:t>50</a:t>
                      </a:r>
                      <a:endParaRPr lang="en-US" sz="2800" dirty="0"/>
                    </a:p>
                  </a:txBody>
                  <a:tcPr/>
                </a:tc>
              </a:tr>
              <a:tr h="370840">
                <a:tc>
                  <a:txBody>
                    <a:bodyPr/>
                    <a:lstStyle/>
                    <a:p>
                      <a:pPr algn="ctr"/>
                      <a:r>
                        <a:rPr lang="en-US" sz="2800" dirty="0" smtClean="0"/>
                        <a:t>2010</a:t>
                      </a:r>
                      <a:endParaRPr lang="en-US" sz="2800" dirty="0"/>
                    </a:p>
                  </a:txBody>
                  <a:tcPr/>
                </a:tc>
                <a:tc>
                  <a:txBody>
                    <a:bodyPr/>
                    <a:lstStyle/>
                    <a:p>
                      <a:pPr algn="ctr"/>
                      <a:r>
                        <a:rPr lang="en-US" sz="2800" dirty="0" smtClean="0"/>
                        <a:t>12</a:t>
                      </a:r>
                      <a:endParaRPr lang="en-US" sz="2800" dirty="0"/>
                    </a:p>
                  </a:txBody>
                  <a:tcPr/>
                </a:tc>
                <a:tc>
                  <a:txBody>
                    <a:bodyPr/>
                    <a:lstStyle/>
                    <a:p>
                      <a:pPr algn="ctr"/>
                      <a:r>
                        <a:rPr lang="en-US" sz="2800" dirty="0" smtClean="0"/>
                        <a:t>47</a:t>
                      </a:r>
                      <a:endParaRPr lang="en-US" sz="2800" dirty="0"/>
                    </a:p>
                  </a:txBody>
                  <a:tcPr/>
                </a:tc>
              </a:tr>
              <a:tr h="370840">
                <a:tc>
                  <a:txBody>
                    <a:bodyPr/>
                    <a:lstStyle/>
                    <a:p>
                      <a:pPr algn="ctr"/>
                      <a:r>
                        <a:rPr lang="en-US" sz="2800" dirty="0" smtClean="0"/>
                        <a:t>2011</a:t>
                      </a:r>
                      <a:endParaRPr lang="en-US" sz="2800" dirty="0"/>
                    </a:p>
                  </a:txBody>
                  <a:tcPr/>
                </a:tc>
                <a:tc>
                  <a:txBody>
                    <a:bodyPr/>
                    <a:lstStyle/>
                    <a:p>
                      <a:pPr algn="ctr"/>
                      <a:r>
                        <a:rPr lang="en-US" sz="2800" dirty="0" smtClean="0"/>
                        <a:t>8</a:t>
                      </a:r>
                      <a:endParaRPr lang="en-US" sz="2800" dirty="0"/>
                    </a:p>
                  </a:txBody>
                  <a:tcPr/>
                </a:tc>
                <a:tc>
                  <a:txBody>
                    <a:bodyPr/>
                    <a:lstStyle/>
                    <a:p>
                      <a:pPr algn="ctr"/>
                      <a:r>
                        <a:rPr lang="en-US" sz="2800" dirty="0" smtClean="0"/>
                        <a:t>41</a:t>
                      </a:r>
                      <a:endParaRPr lang="en-US" sz="2800" dirty="0"/>
                    </a:p>
                  </a:txBody>
                  <a:tcPr/>
                </a:tc>
              </a:tr>
              <a:tr h="370840">
                <a:tc>
                  <a:txBody>
                    <a:bodyPr/>
                    <a:lstStyle/>
                    <a:p>
                      <a:pPr algn="ctr"/>
                      <a:r>
                        <a:rPr lang="en-US" sz="2800" dirty="0" smtClean="0"/>
                        <a:t>2012</a:t>
                      </a:r>
                      <a:endParaRPr lang="en-US" sz="2800" dirty="0"/>
                    </a:p>
                  </a:txBody>
                  <a:tcPr/>
                </a:tc>
                <a:tc>
                  <a:txBody>
                    <a:bodyPr/>
                    <a:lstStyle/>
                    <a:p>
                      <a:pPr algn="ctr"/>
                      <a:r>
                        <a:rPr lang="en-US" sz="2800" dirty="0" smtClean="0"/>
                        <a:t>7</a:t>
                      </a:r>
                      <a:endParaRPr lang="en-US" sz="2800" dirty="0"/>
                    </a:p>
                  </a:txBody>
                  <a:tcPr/>
                </a:tc>
                <a:tc>
                  <a:txBody>
                    <a:bodyPr/>
                    <a:lstStyle/>
                    <a:p>
                      <a:pPr algn="ctr"/>
                      <a:r>
                        <a:rPr lang="en-US" sz="2800" dirty="0" smtClean="0"/>
                        <a:t>43</a:t>
                      </a:r>
                      <a:endParaRPr lang="en-US" sz="2800" dirty="0"/>
                    </a:p>
                  </a:txBody>
                  <a:tcPr/>
                </a:tc>
              </a:tr>
            </a:tbl>
          </a:graphicData>
        </a:graphic>
      </p:graphicFrame>
      <p:pic>
        <p:nvPicPr>
          <p:cNvPr id="20521" name="Picture 2"/>
          <p:cNvPicPr>
            <a:picLocks noChangeAspect="1" noChangeArrowheads="1"/>
          </p:cNvPicPr>
          <p:nvPr/>
        </p:nvPicPr>
        <p:blipFill>
          <a:blip r:embed="rId3"/>
          <a:srcRect/>
          <a:stretch>
            <a:fillRect/>
          </a:stretch>
        </p:blipFill>
        <p:spPr bwMode="auto">
          <a:xfrm>
            <a:off x="80010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b="1" dirty="0" smtClean="0">
                <a:solidFill>
                  <a:srgbClr val="FFFF00"/>
                </a:solidFill>
              </a:rPr>
              <a:t>EBTJV Project Partners</a:t>
            </a:r>
            <a:endParaRPr lang="en-US" b="1" dirty="0">
              <a:solidFill>
                <a:srgbClr val="FFFF00"/>
              </a:solidFill>
            </a:endParaRPr>
          </a:p>
        </p:txBody>
      </p:sp>
      <p:sp>
        <p:nvSpPr>
          <p:cNvPr id="3" name="Content Placeholder 2"/>
          <p:cNvSpPr>
            <a:spLocks noGrp="1"/>
          </p:cNvSpPr>
          <p:nvPr>
            <p:ph idx="1"/>
          </p:nvPr>
        </p:nvSpPr>
        <p:spPr>
          <a:xfrm>
            <a:off x="457200" y="1905000"/>
            <a:ext cx="8229600" cy="4267200"/>
          </a:xfrm>
        </p:spPr>
        <p:txBody>
          <a:bodyPr/>
          <a:lstStyle/>
          <a:p>
            <a:pPr>
              <a:buClr>
                <a:schemeClr val="tx1"/>
              </a:buClr>
              <a:buFont typeface="Wingdings" pitchFamily="2" charset="2"/>
              <a:buChar char="v"/>
              <a:defRPr/>
            </a:pPr>
            <a:r>
              <a:rPr lang="en-US" b="1" dirty="0" smtClean="0"/>
              <a:t> </a:t>
            </a:r>
            <a:r>
              <a:rPr lang="en-US" b="1" dirty="0" smtClean="0">
                <a:solidFill>
                  <a:srgbClr val="FFFF00"/>
                </a:solidFill>
              </a:rPr>
              <a:t>Federal agencies  -  17</a:t>
            </a:r>
          </a:p>
          <a:p>
            <a:pPr>
              <a:buClr>
                <a:schemeClr val="tx1"/>
              </a:buClr>
              <a:buFont typeface="Wingdings" pitchFamily="2" charset="2"/>
              <a:buChar char="v"/>
              <a:defRPr/>
            </a:pPr>
            <a:endParaRPr lang="en-US" sz="800" b="1" dirty="0" smtClean="0">
              <a:solidFill>
                <a:srgbClr val="FFFF00"/>
              </a:solidFill>
            </a:endParaRPr>
          </a:p>
          <a:p>
            <a:pPr>
              <a:buClr>
                <a:schemeClr val="tx1"/>
              </a:buClr>
              <a:buFont typeface="Wingdings" pitchFamily="2" charset="2"/>
              <a:buChar char="v"/>
              <a:defRPr/>
            </a:pPr>
            <a:r>
              <a:rPr lang="en-US" b="1" dirty="0" smtClean="0">
                <a:solidFill>
                  <a:srgbClr val="FFFF00"/>
                </a:solidFill>
              </a:rPr>
              <a:t> State agencies  -  39</a:t>
            </a:r>
          </a:p>
          <a:p>
            <a:pPr>
              <a:buClr>
                <a:schemeClr val="tx1"/>
              </a:buClr>
              <a:buFont typeface="Wingdings" pitchFamily="2" charset="2"/>
              <a:buChar char="v"/>
              <a:defRPr/>
            </a:pPr>
            <a:endParaRPr lang="en-US" sz="800" b="1" dirty="0" smtClean="0">
              <a:solidFill>
                <a:srgbClr val="FFFF00"/>
              </a:solidFill>
            </a:endParaRPr>
          </a:p>
          <a:p>
            <a:pPr>
              <a:buClr>
                <a:schemeClr val="tx1"/>
              </a:buClr>
              <a:buFont typeface="Wingdings" pitchFamily="2" charset="2"/>
              <a:buChar char="v"/>
              <a:defRPr/>
            </a:pPr>
            <a:r>
              <a:rPr lang="en-US" b="1" dirty="0" smtClean="0">
                <a:solidFill>
                  <a:srgbClr val="FFFF00"/>
                </a:solidFill>
              </a:rPr>
              <a:t> Local agencies  -  33</a:t>
            </a:r>
          </a:p>
          <a:p>
            <a:pPr>
              <a:buClr>
                <a:schemeClr val="tx1"/>
              </a:buClr>
              <a:buFont typeface="Wingdings" pitchFamily="2" charset="2"/>
              <a:buChar char="v"/>
              <a:defRPr/>
            </a:pPr>
            <a:endParaRPr lang="en-US" sz="800" b="1" dirty="0" smtClean="0">
              <a:solidFill>
                <a:srgbClr val="FFFF00"/>
              </a:solidFill>
            </a:endParaRPr>
          </a:p>
          <a:p>
            <a:pPr>
              <a:buClr>
                <a:schemeClr val="tx1"/>
              </a:buClr>
              <a:buFont typeface="Wingdings" pitchFamily="2" charset="2"/>
              <a:buChar char="v"/>
              <a:defRPr/>
            </a:pPr>
            <a:r>
              <a:rPr lang="en-US" b="1" dirty="0" smtClean="0">
                <a:solidFill>
                  <a:srgbClr val="FFFF00"/>
                </a:solidFill>
              </a:rPr>
              <a:t> NGOs  -  70</a:t>
            </a:r>
          </a:p>
          <a:p>
            <a:pPr>
              <a:buClr>
                <a:schemeClr val="tx1"/>
              </a:buClr>
              <a:buFont typeface="Wingdings" pitchFamily="2" charset="2"/>
              <a:buChar char="v"/>
              <a:defRPr/>
            </a:pPr>
            <a:endParaRPr lang="en-US" sz="800" b="1" dirty="0" smtClean="0">
              <a:solidFill>
                <a:srgbClr val="FFFF00"/>
              </a:solidFill>
            </a:endParaRPr>
          </a:p>
          <a:p>
            <a:pPr>
              <a:buClr>
                <a:schemeClr val="tx1"/>
              </a:buClr>
              <a:buFont typeface="Wingdings" pitchFamily="2" charset="2"/>
              <a:buChar char="v"/>
              <a:defRPr/>
            </a:pPr>
            <a:r>
              <a:rPr lang="en-US" b="1" dirty="0" smtClean="0">
                <a:solidFill>
                  <a:srgbClr val="FFFF00"/>
                </a:solidFill>
              </a:rPr>
              <a:t> Academia  -  20</a:t>
            </a:r>
          </a:p>
          <a:p>
            <a:pPr>
              <a:buClr>
                <a:schemeClr val="tx1"/>
              </a:buClr>
              <a:buFont typeface="Wingdings" pitchFamily="2" charset="2"/>
              <a:buChar char="v"/>
              <a:defRPr/>
            </a:pPr>
            <a:endParaRPr lang="en-US" sz="800" b="1" dirty="0" smtClean="0">
              <a:solidFill>
                <a:srgbClr val="FFFF00"/>
              </a:solidFill>
            </a:endParaRPr>
          </a:p>
          <a:p>
            <a:pPr>
              <a:buClr>
                <a:schemeClr val="tx1"/>
              </a:buClr>
              <a:buFont typeface="Wingdings" pitchFamily="2" charset="2"/>
              <a:buChar char="v"/>
              <a:defRPr/>
            </a:pPr>
            <a:r>
              <a:rPr lang="en-US" b="1" dirty="0" smtClean="0">
                <a:solidFill>
                  <a:srgbClr val="FFFF00"/>
                </a:solidFill>
              </a:rPr>
              <a:t> Private industry  -  21</a:t>
            </a:r>
          </a:p>
        </p:txBody>
      </p:sp>
      <p:pic>
        <p:nvPicPr>
          <p:cNvPr id="21508" name="Picture 2"/>
          <p:cNvPicPr>
            <a:picLocks noChangeAspect="1" noChangeArrowheads="1"/>
          </p:cNvPicPr>
          <p:nvPr/>
        </p:nvPicPr>
        <p:blipFill>
          <a:blip r:embed="rId3"/>
          <a:srcRect/>
          <a:stretch>
            <a:fillRect/>
          </a:stretch>
        </p:blipFill>
        <p:spPr bwMode="auto">
          <a:xfrm>
            <a:off x="8001000"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2100"/>
            <a:ext cx="9144000" cy="1384300"/>
          </a:xfrm>
        </p:spPr>
        <p:txBody>
          <a:bodyPr/>
          <a:lstStyle/>
          <a:p>
            <a:pPr algn="ctr">
              <a:defRPr/>
            </a:pPr>
            <a:r>
              <a:rPr lang="en-US" sz="3800" b="1" dirty="0" smtClean="0">
                <a:solidFill>
                  <a:srgbClr val="FFFF00"/>
                </a:solidFill>
              </a:rPr>
              <a:t>Southern Region Habitat Objectives</a:t>
            </a:r>
            <a:r>
              <a:rPr lang="en-US" b="1" dirty="0" smtClean="0">
                <a:solidFill>
                  <a:srgbClr val="FFFF00"/>
                </a:solidFill>
              </a:rPr>
              <a:t/>
            </a:r>
            <a:br>
              <a:rPr lang="en-US" b="1" dirty="0" smtClean="0">
                <a:solidFill>
                  <a:srgbClr val="FFFF00"/>
                </a:solidFill>
              </a:rPr>
            </a:br>
            <a:r>
              <a:rPr lang="en-US" sz="2400" b="1" dirty="0" smtClean="0">
                <a:solidFill>
                  <a:srgbClr val="FFFF00"/>
                </a:solidFill>
              </a:rPr>
              <a:t>(through 2010)</a:t>
            </a:r>
            <a:endParaRPr lang="en-US" sz="2400" b="1" dirty="0">
              <a:solidFill>
                <a:srgbClr val="FFFF00"/>
              </a:solidFill>
            </a:endParaRPr>
          </a:p>
        </p:txBody>
      </p:sp>
      <p:sp>
        <p:nvSpPr>
          <p:cNvPr id="3" name="Content Placeholder 2"/>
          <p:cNvSpPr>
            <a:spLocks noGrp="1"/>
          </p:cNvSpPr>
          <p:nvPr>
            <p:ph idx="1"/>
          </p:nvPr>
        </p:nvSpPr>
        <p:spPr>
          <a:xfrm>
            <a:off x="457200" y="1676400"/>
            <a:ext cx="8229600" cy="4800600"/>
          </a:xfrm>
        </p:spPr>
        <p:txBody>
          <a:bodyPr/>
          <a:lstStyle/>
          <a:p>
            <a:pPr marL="514350" indent="-514350">
              <a:buClr>
                <a:schemeClr val="tx2"/>
              </a:buClr>
              <a:buSzPct val="100000"/>
              <a:buFontTx/>
              <a:buNone/>
              <a:defRPr/>
            </a:pPr>
            <a:r>
              <a:rPr lang="en-US" sz="2800" dirty="0" smtClean="0">
                <a:solidFill>
                  <a:srgbClr val="FFFF00"/>
                </a:solidFill>
              </a:rPr>
              <a:t>Strengthen populations in 11 </a:t>
            </a:r>
            <a:r>
              <a:rPr lang="en-US" sz="2800" dirty="0" err="1" smtClean="0">
                <a:solidFill>
                  <a:srgbClr val="FFFF00"/>
                </a:solidFill>
              </a:rPr>
              <a:t>subwatersheds</a:t>
            </a:r>
            <a:r>
              <a:rPr lang="en-US" sz="2800" dirty="0" smtClean="0">
                <a:solidFill>
                  <a:srgbClr val="FFFF00"/>
                </a:solidFill>
              </a:rPr>
              <a:t> classified as healthy</a:t>
            </a:r>
          </a:p>
          <a:p>
            <a:pPr marL="914400" lvl="1" indent="-514350">
              <a:buClr>
                <a:schemeClr val="tx2"/>
              </a:buClr>
              <a:buSzPct val="100000"/>
              <a:buFont typeface="Arial" pitchFamily="34" charset="0"/>
              <a:buChar char="•"/>
              <a:defRPr/>
            </a:pPr>
            <a:r>
              <a:rPr lang="en-US" b="1" dirty="0" smtClean="0"/>
              <a:t>Achieved 15 (136 %)</a:t>
            </a:r>
          </a:p>
          <a:p>
            <a:pPr marL="914400" lvl="1" indent="-514350">
              <a:buClr>
                <a:schemeClr val="tx2"/>
              </a:buClr>
              <a:buSzPct val="100000"/>
              <a:buFont typeface="Arial" pitchFamily="34" charset="0"/>
              <a:buChar char="•"/>
              <a:defRPr/>
            </a:pPr>
            <a:endParaRPr lang="en-US" sz="1000" b="1" dirty="0" smtClean="0"/>
          </a:p>
          <a:p>
            <a:pPr marL="514350" indent="-514350">
              <a:buClr>
                <a:schemeClr val="tx2"/>
              </a:buClr>
              <a:buSzPct val="100000"/>
              <a:buFontTx/>
              <a:buNone/>
              <a:defRPr/>
            </a:pPr>
            <a:r>
              <a:rPr lang="en-US" sz="2800" dirty="0" smtClean="0">
                <a:solidFill>
                  <a:srgbClr val="FFFF00"/>
                </a:solidFill>
              </a:rPr>
              <a:t>Establish self-sustaining populations in 6 extirpated </a:t>
            </a:r>
            <a:r>
              <a:rPr lang="en-US" sz="2800" dirty="0" err="1" smtClean="0">
                <a:solidFill>
                  <a:srgbClr val="FFFF00"/>
                </a:solidFill>
              </a:rPr>
              <a:t>subwatersheds</a:t>
            </a:r>
            <a:endParaRPr lang="en-US" sz="2800" dirty="0" smtClean="0">
              <a:solidFill>
                <a:srgbClr val="FFFF00"/>
              </a:solidFill>
            </a:endParaRPr>
          </a:p>
          <a:p>
            <a:pPr marL="914400" lvl="1" indent="-514350">
              <a:buClr>
                <a:schemeClr val="tx2"/>
              </a:buClr>
              <a:buSzPct val="100000"/>
              <a:buFont typeface="Arial" pitchFamily="34" charset="0"/>
              <a:buChar char="•"/>
              <a:defRPr/>
            </a:pPr>
            <a:r>
              <a:rPr lang="en-US" b="1" dirty="0" smtClean="0"/>
              <a:t>Achieved 12 (200 %)</a:t>
            </a:r>
          </a:p>
          <a:p>
            <a:pPr marL="514350" indent="-514350">
              <a:buClr>
                <a:schemeClr val="tx2"/>
              </a:buClr>
              <a:buSzPct val="100000"/>
              <a:buFontTx/>
              <a:buNone/>
              <a:defRPr/>
            </a:pPr>
            <a:r>
              <a:rPr lang="en-US" sz="2800" dirty="0" smtClean="0">
                <a:solidFill>
                  <a:srgbClr val="FFFF00"/>
                </a:solidFill>
              </a:rPr>
              <a:t>Determine population status in 50 unknown </a:t>
            </a:r>
            <a:r>
              <a:rPr lang="en-US" sz="2800" dirty="0" err="1" smtClean="0">
                <a:solidFill>
                  <a:srgbClr val="FFFF00"/>
                </a:solidFill>
              </a:rPr>
              <a:t>subwatersheds</a:t>
            </a:r>
            <a:endParaRPr lang="en-US" sz="2800" dirty="0" smtClean="0">
              <a:solidFill>
                <a:srgbClr val="FFFF00"/>
              </a:solidFill>
            </a:endParaRPr>
          </a:p>
          <a:p>
            <a:pPr marL="914400" lvl="1" indent="-514350">
              <a:buClr>
                <a:schemeClr val="tx2"/>
              </a:buClr>
              <a:buSzPct val="100000"/>
              <a:buFont typeface="Arial" pitchFamily="34" charset="0"/>
              <a:buChar char="•"/>
              <a:defRPr/>
            </a:pPr>
            <a:r>
              <a:rPr lang="en-US" b="1" dirty="0" smtClean="0"/>
              <a:t>Achieved 15 (30 %)</a:t>
            </a:r>
          </a:p>
          <a:p>
            <a:pPr marL="914400" lvl="1" indent="-514350">
              <a:buClr>
                <a:schemeClr val="tx2"/>
              </a:buClr>
              <a:buSzPct val="100000"/>
              <a:buFont typeface="Tahoma" pitchFamily="34" charset="0"/>
              <a:buNone/>
              <a:defRPr/>
            </a:pPr>
            <a:endParaRPr lang="en-US" b="1" dirty="0" smtClean="0"/>
          </a:p>
          <a:p>
            <a:pPr marL="514350" indent="-514350">
              <a:buClr>
                <a:schemeClr val="tx2"/>
              </a:buClr>
              <a:buSzPct val="100000"/>
              <a:buFontTx/>
              <a:buNone/>
              <a:defRPr/>
            </a:pPr>
            <a:endParaRPr lang="en-US" b="1" dirty="0" smtClean="0"/>
          </a:p>
        </p:txBody>
      </p:sp>
      <p:pic>
        <p:nvPicPr>
          <p:cNvPr id="22532" name="Picture 6"/>
          <p:cNvPicPr>
            <a:picLocks noChangeAspect="1" noChangeArrowheads="1"/>
          </p:cNvPicPr>
          <p:nvPr/>
        </p:nvPicPr>
        <p:blipFill>
          <a:blip r:embed="rId3"/>
          <a:srcRect/>
          <a:stretch>
            <a:fillRect/>
          </a:stretch>
        </p:blipFill>
        <p:spPr bwMode="auto">
          <a:xfrm>
            <a:off x="7949921" y="5943600"/>
            <a:ext cx="1066800" cy="76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3554" name="Group 2"/>
          <p:cNvGrpSpPr>
            <a:grpSpLocks/>
          </p:cNvGrpSpPr>
          <p:nvPr/>
        </p:nvGrpSpPr>
        <p:grpSpPr bwMode="auto">
          <a:xfrm>
            <a:off x="3189288" y="1431925"/>
            <a:ext cx="1306512" cy="1141413"/>
            <a:chOff x="2009" y="902"/>
            <a:chExt cx="823" cy="719"/>
          </a:xfrm>
        </p:grpSpPr>
        <p:sp>
          <p:nvSpPr>
            <p:cNvPr id="23590" name="Freeform 3"/>
            <p:cNvSpPr>
              <a:spLocks/>
            </p:cNvSpPr>
            <p:nvPr/>
          </p:nvSpPr>
          <p:spPr bwMode="auto">
            <a:xfrm>
              <a:off x="2108" y="954"/>
              <a:ext cx="601" cy="603"/>
            </a:xfrm>
            <a:custGeom>
              <a:avLst/>
              <a:gdLst>
                <a:gd name="T0" fmla="*/ 102 w 601"/>
                <a:gd name="T1" fmla="*/ 0 h 603"/>
                <a:gd name="T2" fmla="*/ 502 w 601"/>
                <a:gd name="T3" fmla="*/ 2 h 603"/>
                <a:gd name="T4" fmla="*/ 478 w 601"/>
                <a:gd name="T5" fmla="*/ 114 h 603"/>
                <a:gd name="T6" fmla="*/ 601 w 601"/>
                <a:gd name="T7" fmla="*/ 119 h 603"/>
                <a:gd name="T8" fmla="*/ 486 w 601"/>
                <a:gd name="T9" fmla="*/ 603 h 603"/>
                <a:gd name="T10" fmla="*/ 109 w 601"/>
                <a:gd name="T11" fmla="*/ 602 h 603"/>
                <a:gd name="T12" fmla="*/ 0 w 601"/>
                <a:gd name="T13" fmla="*/ 122 h 603"/>
                <a:gd name="T14" fmla="*/ 126 w 601"/>
                <a:gd name="T15" fmla="*/ 107 h 603"/>
                <a:gd name="T16" fmla="*/ 102 w 601"/>
                <a:gd name="T17" fmla="*/ 0 h 6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01"/>
                <a:gd name="T28" fmla="*/ 0 h 603"/>
                <a:gd name="T29" fmla="*/ 601 w 601"/>
                <a:gd name="T30" fmla="*/ 603 h 60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01" h="603">
                  <a:moveTo>
                    <a:pt x="102" y="0"/>
                  </a:moveTo>
                  <a:lnTo>
                    <a:pt x="502" y="2"/>
                  </a:lnTo>
                  <a:lnTo>
                    <a:pt x="478" y="114"/>
                  </a:lnTo>
                  <a:lnTo>
                    <a:pt x="601" y="119"/>
                  </a:lnTo>
                  <a:lnTo>
                    <a:pt x="486" y="603"/>
                  </a:lnTo>
                  <a:lnTo>
                    <a:pt x="109" y="602"/>
                  </a:lnTo>
                  <a:lnTo>
                    <a:pt x="0" y="122"/>
                  </a:lnTo>
                  <a:lnTo>
                    <a:pt x="126" y="107"/>
                  </a:lnTo>
                  <a:lnTo>
                    <a:pt x="102" y="0"/>
                  </a:lnTo>
                  <a:close/>
                </a:path>
              </a:pathLst>
            </a:custGeom>
            <a:solidFill>
              <a:srgbClr val="000080"/>
            </a:solidFill>
            <a:ln w="9525">
              <a:noFill/>
              <a:round/>
              <a:headEnd/>
              <a:tailEnd/>
            </a:ln>
          </p:spPr>
          <p:txBody>
            <a:bodyPr/>
            <a:lstStyle/>
            <a:p>
              <a:endParaRPr lang="en-US"/>
            </a:p>
          </p:txBody>
        </p:sp>
        <p:pic>
          <p:nvPicPr>
            <p:cNvPr id="23591" name="Picture 4" descr="PFBC Logo"/>
            <p:cNvPicPr>
              <a:picLocks noChangeAspect="1" noChangeArrowheads="1"/>
            </p:cNvPicPr>
            <p:nvPr/>
          </p:nvPicPr>
          <p:blipFill>
            <a:blip r:embed="rId4">
              <a:clrChange>
                <a:clrFrom>
                  <a:srgbClr val="003751"/>
                </a:clrFrom>
                <a:clrTo>
                  <a:srgbClr val="003751">
                    <a:alpha val="0"/>
                  </a:srgbClr>
                </a:clrTo>
              </a:clrChange>
            </a:blip>
            <a:srcRect/>
            <a:stretch>
              <a:fillRect/>
            </a:stretch>
          </p:blipFill>
          <p:spPr bwMode="auto">
            <a:xfrm>
              <a:off x="2009" y="902"/>
              <a:ext cx="823" cy="719"/>
            </a:xfrm>
            <a:prstGeom prst="rect">
              <a:avLst/>
            </a:prstGeom>
            <a:noFill/>
            <a:ln w="9525">
              <a:noFill/>
              <a:miter lim="800000"/>
              <a:headEnd/>
              <a:tailEnd/>
            </a:ln>
          </p:spPr>
        </p:pic>
      </p:grpSp>
      <p:pic>
        <p:nvPicPr>
          <p:cNvPr id="474117" name="Picture 5" descr="VDGIF Shield"/>
          <p:cNvPicPr>
            <a:picLocks noChangeAspect="1" noChangeArrowheads="1"/>
          </p:cNvPicPr>
          <p:nvPr/>
        </p:nvPicPr>
        <p:blipFill>
          <a:blip r:embed="rId5"/>
          <a:srcRect/>
          <a:stretch>
            <a:fillRect/>
          </a:stretch>
        </p:blipFill>
        <p:spPr bwMode="auto">
          <a:xfrm>
            <a:off x="6684963" y="3006725"/>
            <a:ext cx="990600" cy="966788"/>
          </a:xfrm>
          <a:prstGeom prst="rect">
            <a:avLst/>
          </a:prstGeom>
          <a:noFill/>
          <a:ln w="12700">
            <a:noFill/>
            <a:miter lim="800000"/>
            <a:headEnd/>
            <a:tailEnd/>
          </a:ln>
        </p:spPr>
      </p:pic>
      <p:pic>
        <p:nvPicPr>
          <p:cNvPr id="474118" name="Picture 6" descr="American Fisheries Society national logo"/>
          <p:cNvPicPr>
            <a:picLocks noChangeAspect="1" noChangeArrowheads="1"/>
          </p:cNvPicPr>
          <p:nvPr/>
        </p:nvPicPr>
        <p:blipFill>
          <a:blip r:embed="rId6"/>
          <a:srcRect/>
          <a:stretch>
            <a:fillRect/>
          </a:stretch>
        </p:blipFill>
        <p:spPr bwMode="auto">
          <a:xfrm>
            <a:off x="347663" y="439738"/>
            <a:ext cx="879475" cy="915987"/>
          </a:xfrm>
          <a:prstGeom prst="rect">
            <a:avLst/>
          </a:prstGeom>
          <a:noFill/>
          <a:ln w="9525">
            <a:noFill/>
            <a:miter lim="800000"/>
            <a:headEnd/>
            <a:tailEnd/>
          </a:ln>
        </p:spPr>
      </p:pic>
      <p:pic>
        <p:nvPicPr>
          <p:cNvPr id="474119" name="Picture 7" descr="IAFWA%20Color%20Logo%20(120%20px)"/>
          <p:cNvPicPr>
            <a:picLocks noGrp="1" noChangeAspect="1" noChangeArrowheads="1"/>
          </p:cNvPicPr>
          <p:nvPr>
            <p:ph sz="quarter" idx="3"/>
          </p:nvPr>
        </p:nvPicPr>
        <p:blipFill>
          <a:blip r:embed="rId7"/>
          <a:srcRect/>
          <a:stretch>
            <a:fillRect/>
          </a:stretch>
        </p:blipFill>
        <p:spPr>
          <a:xfrm>
            <a:off x="2805113" y="3025775"/>
            <a:ext cx="981075" cy="1100138"/>
          </a:xfrm>
          <a:noFill/>
        </p:spPr>
      </p:pic>
      <p:pic>
        <p:nvPicPr>
          <p:cNvPr id="474120" name="Picture 8" descr="grenbust"/>
          <p:cNvPicPr>
            <a:picLocks noChangeAspect="1" noChangeArrowheads="1"/>
          </p:cNvPicPr>
          <p:nvPr/>
        </p:nvPicPr>
        <p:blipFill>
          <a:blip r:embed="rId8"/>
          <a:srcRect/>
          <a:stretch>
            <a:fillRect/>
          </a:stretch>
        </p:blipFill>
        <p:spPr bwMode="auto">
          <a:xfrm>
            <a:off x="347663" y="2968625"/>
            <a:ext cx="1027112" cy="1036638"/>
          </a:xfrm>
          <a:prstGeom prst="rect">
            <a:avLst/>
          </a:prstGeom>
          <a:noFill/>
          <a:ln w="9525">
            <a:noFill/>
            <a:miter lim="800000"/>
            <a:headEnd/>
            <a:tailEnd/>
          </a:ln>
        </p:spPr>
      </p:pic>
      <p:pic>
        <p:nvPicPr>
          <p:cNvPr id="474121" name="Picture 9" descr="WMILOGO"/>
          <p:cNvPicPr>
            <a:picLocks noChangeAspect="1" noChangeArrowheads="1"/>
          </p:cNvPicPr>
          <p:nvPr/>
        </p:nvPicPr>
        <p:blipFill>
          <a:blip r:embed="rId9"/>
          <a:srcRect/>
          <a:stretch>
            <a:fillRect/>
          </a:stretch>
        </p:blipFill>
        <p:spPr bwMode="auto">
          <a:xfrm>
            <a:off x="3957638" y="5426075"/>
            <a:ext cx="1190625" cy="1163638"/>
          </a:xfrm>
          <a:prstGeom prst="rect">
            <a:avLst/>
          </a:prstGeom>
          <a:noFill/>
          <a:ln w="9525">
            <a:noFill/>
            <a:miter lim="800000"/>
            <a:headEnd/>
            <a:tailEnd/>
          </a:ln>
        </p:spPr>
      </p:pic>
      <p:pic>
        <p:nvPicPr>
          <p:cNvPr id="474122" name="Picture 10" descr="nylogo2"/>
          <p:cNvPicPr>
            <a:picLocks noChangeAspect="1" noChangeArrowheads="1"/>
          </p:cNvPicPr>
          <p:nvPr/>
        </p:nvPicPr>
        <p:blipFill>
          <a:blip r:embed="rId10"/>
          <a:srcRect/>
          <a:stretch>
            <a:fillRect/>
          </a:stretch>
        </p:blipFill>
        <p:spPr bwMode="auto">
          <a:xfrm>
            <a:off x="1600200" y="2968625"/>
            <a:ext cx="1012825" cy="1022350"/>
          </a:xfrm>
          <a:prstGeom prst="rect">
            <a:avLst/>
          </a:prstGeom>
          <a:noFill/>
          <a:ln w="9525">
            <a:noFill/>
            <a:miter lim="800000"/>
            <a:headEnd/>
            <a:tailEnd/>
          </a:ln>
        </p:spPr>
      </p:pic>
      <p:pic>
        <p:nvPicPr>
          <p:cNvPr id="474123" name="Picture 11" descr="Forest Service and USDA logos which link to each site."/>
          <p:cNvPicPr>
            <a:picLocks noChangeAspect="1" noChangeArrowheads="1"/>
          </p:cNvPicPr>
          <p:nvPr/>
        </p:nvPicPr>
        <p:blipFill>
          <a:blip r:embed="rId11"/>
          <a:srcRect/>
          <a:stretch>
            <a:fillRect/>
          </a:stretch>
        </p:blipFill>
        <p:spPr bwMode="auto">
          <a:xfrm>
            <a:off x="5302250" y="4311650"/>
            <a:ext cx="1466850" cy="576263"/>
          </a:xfrm>
          <a:prstGeom prst="rect">
            <a:avLst/>
          </a:prstGeom>
          <a:noFill/>
          <a:ln w="9525">
            <a:noFill/>
            <a:miter lim="800000"/>
            <a:headEnd/>
            <a:tailEnd/>
          </a:ln>
        </p:spPr>
      </p:pic>
      <p:graphicFrame>
        <p:nvGraphicFramePr>
          <p:cNvPr id="474124" name="Object 12"/>
          <p:cNvGraphicFramePr>
            <a:graphicFrameLocks noChangeAspect="1"/>
          </p:cNvGraphicFramePr>
          <p:nvPr/>
        </p:nvGraphicFramePr>
        <p:xfrm>
          <a:off x="2420938" y="4310063"/>
          <a:ext cx="1382712" cy="577850"/>
        </p:xfrm>
        <a:graphic>
          <a:graphicData uri="http://schemas.openxmlformats.org/presentationml/2006/ole">
            <mc:AlternateContent xmlns:mc="http://schemas.openxmlformats.org/markup-compatibility/2006">
              <mc:Choice xmlns:v="urn:schemas-microsoft-com:vml" Requires="v">
                <p:oleObj spid="_x0000_s23656" name="Photo Editor Photo" r:id="rId12" imgW="5714286" imgH="2390476" progId="MSPhotoEd.3">
                  <p:embed/>
                </p:oleObj>
              </mc:Choice>
              <mc:Fallback>
                <p:oleObj name="Photo Editor Photo" r:id="rId12" imgW="5714286" imgH="2390476" progId="MSPhotoEd.3">
                  <p:embed/>
                  <p:pic>
                    <p:nvPicPr>
                      <p:cNvPr id="0" name="Object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20938" y="4310063"/>
                        <a:ext cx="1382712"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474125" name="Picture 13" descr="Maine Department of Inland Fisheries &amp; Wildlife logo"/>
          <p:cNvPicPr>
            <a:picLocks noChangeAspect="1" noChangeArrowheads="1"/>
          </p:cNvPicPr>
          <p:nvPr/>
        </p:nvPicPr>
        <p:blipFill>
          <a:blip r:embed="rId14"/>
          <a:srcRect/>
          <a:stretch>
            <a:fillRect/>
          </a:stretch>
        </p:blipFill>
        <p:spPr bwMode="auto">
          <a:xfrm>
            <a:off x="4802188" y="1471613"/>
            <a:ext cx="996950" cy="1074737"/>
          </a:xfrm>
          <a:prstGeom prst="rect">
            <a:avLst/>
          </a:prstGeom>
          <a:noFill/>
          <a:ln w="9525">
            <a:noFill/>
            <a:miter lim="800000"/>
            <a:headEnd/>
            <a:tailEnd/>
          </a:ln>
        </p:spPr>
      </p:pic>
      <p:pic>
        <p:nvPicPr>
          <p:cNvPr id="474126" name="Picture 14" descr="New Jersey Division of Fish &amp; Wildlife">
            <a:hlinkClick r:id="rId15"/>
          </p:cNvPr>
          <p:cNvPicPr>
            <a:picLocks noChangeAspect="1" noChangeArrowheads="1"/>
          </p:cNvPicPr>
          <p:nvPr/>
        </p:nvPicPr>
        <p:blipFill>
          <a:blip r:embed="rId16"/>
          <a:srcRect/>
          <a:stretch>
            <a:fillRect/>
          </a:stretch>
        </p:blipFill>
        <p:spPr bwMode="auto">
          <a:xfrm>
            <a:off x="7683500" y="1816100"/>
            <a:ext cx="1076325" cy="812800"/>
          </a:xfrm>
          <a:prstGeom prst="rect">
            <a:avLst/>
          </a:prstGeom>
          <a:noFill/>
          <a:ln w="9525">
            <a:noFill/>
            <a:miter lim="800000"/>
            <a:headEnd/>
            <a:tailEnd/>
          </a:ln>
        </p:spPr>
      </p:pic>
      <p:pic>
        <p:nvPicPr>
          <p:cNvPr id="474127" name="Picture 15" descr="Division of Wildlife  logo"/>
          <p:cNvPicPr>
            <a:picLocks noChangeAspect="1" noChangeArrowheads="1"/>
          </p:cNvPicPr>
          <p:nvPr/>
        </p:nvPicPr>
        <p:blipFill>
          <a:blip r:embed="rId17"/>
          <a:srcRect l="4849" t="4103" r="4849" b="4103"/>
          <a:stretch>
            <a:fillRect/>
          </a:stretch>
        </p:blipFill>
        <p:spPr bwMode="auto">
          <a:xfrm>
            <a:off x="6799263" y="5233988"/>
            <a:ext cx="831850" cy="1000125"/>
          </a:xfrm>
          <a:prstGeom prst="rect">
            <a:avLst/>
          </a:prstGeom>
          <a:noFill/>
          <a:ln w="9525">
            <a:noFill/>
            <a:miter lim="800000"/>
            <a:headEnd/>
            <a:tailEnd/>
          </a:ln>
        </p:spPr>
      </p:pic>
      <p:pic>
        <p:nvPicPr>
          <p:cNvPr id="474128" name="Picture 16" descr="MassWildlife"/>
          <p:cNvPicPr>
            <a:picLocks noChangeAspect="1" noChangeArrowheads="1"/>
          </p:cNvPicPr>
          <p:nvPr/>
        </p:nvPicPr>
        <p:blipFill>
          <a:blip r:embed="rId18"/>
          <a:srcRect t="2461" r="88884" b="2461"/>
          <a:stretch>
            <a:fillRect/>
          </a:stretch>
        </p:blipFill>
        <p:spPr bwMode="auto">
          <a:xfrm>
            <a:off x="2728913" y="5219700"/>
            <a:ext cx="995362" cy="1050925"/>
          </a:xfrm>
          <a:prstGeom prst="rect">
            <a:avLst/>
          </a:prstGeom>
          <a:noFill/>
          <a:ln w="9525">
            <a:noFill/>
            <a:miter lim="800000"/>
            <a:headEnd/>
            <a:tailEnd/>
          </a:ln>
        </p:spPr>
      </p:pic>
      <p:pic>
        <p:nvPicPr>
          <p:cNvPr id="474129" name="Picture 17" descr="FishAmerica Foundation">
            <a:hlinkClick r:id="rId19"/>
          </p:cNvPr>
          <p:cNvPicPr>
            <a:picLocks noChangeAspect="1" noChangeArrowheads="1"/>
          </p:cNvPicPr>
          <p:nvPr/>
        </p:nvPicPr>
        <p:blipFill>
          <a:blip r:embed="rId20"/>
          <a:srcRect l="5217" r="5217"/>
          <a:stretch>
            <a:fillRect/>
          </a:stretch>
        </p:blipFill>
        <p:spPr bwMode="auto">
          <a:xfrm>
            <a:off x="347663" y="1712913"/>
            <a:ext cx="871537" cy="960437"/>
          </a:xfrm>
          <a:prstGeom prst="rect">
            <a:avLst/>
          </a:prstGeom>
          <a:noFill/>
          <a:ln w="9525">
            <a:noFill/>
            <a:miter lim="800000"/>
            <a:headEnd/>
            <a:tailEnd/>
          </a:ln>
        </p:spPr>
      </p:pic>
      <p:pic>
        <p:nvPicPr>
          <p:cNvPr id="474130" name="Picture 18" descr="FCFlogo">
            <a:hlinkClick r:id="rId21"/>
          </p:cNvPr>
          <p:cNvPicPr>
            <a:picLocks noChangeAspect="1" noChangeArrowheads="1"/>
          </p:cNvPicPr>
          <p:nvPr/>
        </p:nvPicPr>
        <p:blipFill>
          <a:blip r:embed="rId22"/>
          <a:srcRect/>
          <a:stretch>
            <a:fillRect/>
          </a:stretch>
        </p:blipFill>
        <p:spPr bwMode="auto">
          <a:xfrm>
            <a:off x="7788275" y="509588"/>
            <a:ext cx="969963" cy="946150"/>
          </a:xfrm>
          <a:prstGeom prst="rect">
            <a:avLst/>
          </a:prstGeom>
          <a:noFill/>
          <a:ln w="9525">
            <a:noFill/>
            <a:miter lim="800000"/>
            <a:headEnd/>
            <a:tailEnd/>
          </a:ln>
        </p:spPr>
      </p:pic>
      <p:grpSp>
        <p:nvGrpSpPr>
          <p:cNvPr id="3" name="Group 19"/>
          <p:cNvGrpSpPr>
            <a:grpSpLocks/>
          </p:cNvGrpSpPr>
          <p:nvPr/>
        </p:nvGrpSpPr>
        <p:grpSpPr bwMode="auto">
          <a:xfrm>
            <a:off x="5378450" y="5200650"/>
            <a:ext cx="998538" cy="971550"/>
            <a:chOff x="4010" y="2052"/>
            <a:chExt cx="664" cy="675"/>
          </a:xfrm>
        </p:grpSpPr>
        <p:pic>
          <p:nvPicPr>
            <p:cNvPr id="23588" name="Picture 20" descr="home_masthead_logo_a"/>
            <p:cNvPicPr>
              <a:picLocks noChangeAspect="1" noChangeArrowheads="1"/>
            </p:cNvPicPr>
            <p:nvPr/>
          </p:nvPicPr>
          <p:blipFill>
            <a:blip r:embed="rId23"/>
            <a:srcRect l="7385" t="3841" r="7385"/>
            <a:stretch>
              <a:fillRect/>
            </a:stretch>
          </p:blipFill>
          <p:spPr bwMode="auto">
            <a:xfrm>
              <a:off x="4010" y="2052"/>
              <a:ext cx="664" cy="432"/>
            </a:xfrm>
            <a:prstGeom prst="rect">
              <a:avLst/>
            </a:prstGeom>
            <a:noFill/>
            <a:ln w="9525">
              <a:noFill/>
              <a:miter lim="800000"/>
              <a:headEnd/>
              <a:tailEnd/>
            </a:ln>
          </p:spPr>
        </p:pic>
        <p:pic>
          <p:nvPicPr>
            <p:cNvPr id="23589" name="Picture 21" descr="home_masthead_logo_b"/>
            <p:cNvPicPr>
              <a:picLocks noChangeAspect="1" noChangeArrowheads="1"/>
            </p:cNvPicPr>
            <p:nvPr/>
          </p:nvPicPr>
          <p:blipFill>
            <a:blip r:embed="rId24"/>
            <a:srcRect l="7385" r="7385" b="41739"/>
            <a:stretch>
              <a:fillRect/>
            </a:stretch>
          </p:blipFill>
          <p:spPr bwMode="auto">
            <a:xfrm>
              <a:off x="4010" y="2484"/>
              <a:ext cx="664" cy="243"/>
            </a:xfrm>
            <a:prstGeom prst="rect">
              <a:avLst/>
            </a:prstGeom>
            <a:noFill/>
            <a:ln w="9525">
              <a:noFill/>
              <a:miter lim="800000"/>
              <a:headEnd/>
              <a:tailEnd/>
            </a:ln>
          </p:spPr>
        </p:pic>
      </p:grpSp>
      <p:pic>
        <p:nvPicPr>
          <p:cNvPr id="474134" name="Picture 22" descr="Welcome to the Wildlife Resources Division Web Site"/>
          <p:cNvPicPr>
            <a:picLocks noChangeAspect="1" noChangeArrowheads="1"/>
          </p:cNvPicPr>
          <p:nvPr/>
        </p:nvPicPr>
        <p:blipFill>
          <a:blip r:embed="rId25">
            <a:clrChange>
              <a:clrFrom>
                <a:srgbClr val="FFFFFF"/>
              </a:clrFrom>
              <a:clrTo>
                <a:srgbClr val="FFFFFF">
                  <a:alpha val="0"/>
                </a:srgbClr>
              </a:clrTo>
            </a:clrChange>
          </a:blip>
          <a:srcRect l="37828" t="29189" r="42873" b="28540"/>
          <a:stretch>
            <a:fillRect/>
          </a:stretch>
        </p:blipFill>
        <p:spPr bwMode="auto">
          <a:xfrm>
            <a:off x="1614488" y="395288"/>
            <a:ext cx="1044575" cy="1185862"/>
          </a:xfrm>
          <a:prstGeom prst="rect">
            <a:avLst/>
          </a:prstGeom>
          <a:noFill/>
          <a:ln w="9525">
            <a:noFill/>
            <a:miter lim="800000"/>
            <a:headEnd/>
            <a:tailEnd/>
          </a:ln>
        </p:spPr>
      </p:pic>
      <p:graphicFrame>
        <p:nvGraphicFramePr>
          <p:cNvPr id="474135" name="Object 23"/>
          <p:cNvGraphicFramePr>
            <a:graphicFrameLocks noChangeAspect="1"/>
          </p:cNvGraphicFramePr>
          <p:nvPr/>
        </p:nvGraphicFramePr>
        <p:xfrm>
          <a:off x="6146800" y="1700213"/>
          <a:ext cx="1038225" cy="1038225"/>
        </p:xfrm>
        <a:graphic>
          <a:graphicData uri="http://schemas.openxmlformats.org/presentationml/2006/ole">
            <mc:AlternateContent xmlns:mc="http://schemas.openxmlformats.org/markup-compatibility/2006">
              <mc:Choice xmlns:v="urn:schemas-microsoft-com:vml" Requires="v">
                <p:oleObj spid="_x0000_s23657" name="Photo Editor Photo" r:id="rId26" imgW="2038095" imgH="2038095" progId="MSPhotoEd.3">
                  <p:embed/>
                </p:oleObj>
              </mc:Choice>
              <mc:Fallback>
                <p:oleObj name="Photo Editor Photo" r:id="rId26" imgW="2038095" imgH="2038095" progId="MSPhotoEd.3">
                  <p:embed/>
                  <p:pic>
                    <p:nvPicPr>
                      <p:cNvPr id="0" name="Object 23"/>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6146800" y="1700213"/>
                        <a:ext cx="1038225"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474136" name="Picture 24" descr="Welcome to Procurement Services"/>
          <p:cNvPicPr>
            <a:picLocks noChangeAspect="1" noChangeArrowheads="1"/>
          </p:cNvPicPr>
          <p:nvPr/>
        </p:nvPicPr>
        <p:blipFill>
          <a:blip r:embed="rId28"/>
          <a:srcRect l="1801" t="6956" r="73846" b="6956"/>
          <a:stretch>
            <a:fillRect/>
          </a:stretch>
        </p:blipFill>
        <p:spPr bwMode="auto">
          <a:xfrm>
            <a:off x="3976688" y="4273550"/>
            <a:ext cx="1152525" cy="1055688"/>
          </a:xfrm>
          <a:prstGeom prst="rect">
            <a:avLst/>
          </a:prstGeom>
          <a:noFill/>
          <a:ln w="9525">
            <a:noFill/>
            <a:miter lim="800000"/>
            <a:headEnd/>
            <a:tailEnd/>
          </a:ln>
        </p:spPr>
      </p:pic>
      <p:graphicFrame>
        <p:nvGraphicFramePr>
          <p:cNvPr id="474137" name="Object 25"/>
          <p:cNvGraphicFramePr>
            <a:graphicFrameLocks noChangeAspect="1"/>
          </p:cNvGraphicFramePr>
          <p:nvPr/>
        </p:nvGraphicFramePr>
        <p:xfrm>
          <a:off x="347663" y="5265738"/>
          <a:ext cx="874712" cy="1103312"/>
        </p:xfrm>
        <a:graphic>
          <a:graphicData uri="http://schemas.openxmlformats.org/presentationml/2006/ole">
            <mc:AlternateContent xmlns:mc="http://schemas.openxmlformats.org/markup-compatibility/2006">
              <mc:Choice xmlns:v="urn:schemas-microsoft-com:vml" Requires="v">
                <p:oleObj spid="_x0000_s23658" name="Photo Editor Photo" r:id="rId29" imgW="3400900" imgH="4285714" progId="MSPhotoEd.3">
                  <p:embed/>
                </p:oleObj>
              </mc:Choice>
              <mc:Fallback>
                <p:oleObj name="Photo Editor Photo" r:id="rId29" imgW="3400900" imgH="4285714" progId="MSPhotoEd.3">
                  <p:embed/>
                  <p:pic>
                    <p:nvPicPr>
                      <p:cNvPr id="0" name="Object 25"/>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347663" y="5265738"/>
                        <a:ext cx="874712" cy="1103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474138" name="Picture 26" descr="The Nature Conservancy - Environmental Conservation Organizations, Land Conservation Trust"/>
          <p:cNvPicPr>
            <a:picLocks noChangeAspect="1" noChangeArrowheads="1"/>
          </p:cNvPicPr>
          <p:nvPr/>
        </p:nvPicPr>
        <p:blipFill>
          <a:blip r:embed="rId31"/>
          <a:srcRect/>
          <a:stretch>
            <a:fillRect/>
          </a:stretch>
        </p:blipFill>
        <p:spPr bwMode="auto">
          <a:xfrm>
            <a:off x="7183438" y="4386263"/>
            <a:ext cx="1538287" cy="581025"/>
          </a:xfrm>
          <a:prstGeom prst="rect">
            <a:avLst/>
          </a:prstGeom>
          <a:noFill/>
          <a:ln w="9525">
            <a:noFill/>
            <a:miter lim="800000"/>
            <a:headEnd/>
            <a:tailEnd/>
          </a:ln>
        </p:spPr>
      </p:pic>
      <p:graphicFrame>
        <p:nvGraphicFramePr>
          <p:cNvPr id="474139" name="Object 27"/>
          <p:cNvGraphicFramePr>
            <a:graphicFrameLocks noGrp="1" noChangeAspect="1"/>
          </p:cNvGraphicFramePr>
          <p:nvPr>
            <p:ph sz="quarter" idx="4"/>
          </p:nvPr>
        </p:nvGraphicFramePr>
        <p:xfrm>
          <a:off x="457200" y="4329113"/>
          <a:ext cx="1600200" cy="623887"/>
        </p:xfrm>
        <a:graphic>
          <a:graphicData uri="http://schemas.openxmlformats.org/presentationml/2006/ole">
            <mc:AlternateContent xmlns:mc="http://schemas.openxmlformats.org/markup-compatibility/2006">
              <mc:Choice xmlns:v="urn:schemas-microsoft-com:vml" Requires="v">
                <p:oleObj spid="_x0000_s23659" name="Bitmap Image" r:id="rId32" imgW="5210902" imgH="2114845" progId="Paint.Picture">
                  <p:embed/>
                </p:oleObj>
              </mc:Choice>
              <mc:Fallback>
                <p:oleObj name="Bitmap Image" r:id="rId32" imgW="5210902" imgH="2114845" progId="Paint.Picture">
                  <p:embed/>
                  <p:pic>
                    <p:nvPicPr>
                      <p:cNvPr id="0" name="Object 27"/>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457200" y="4329113"/>
                        <a:ext cx="1600200" cy="62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474140" name="Picture 28" descr="~3841149"/>
          <p:cNvPicPr>
            <a:picLocks noChangeAspect="1" noChangeArrowheads="1"/>
          </p:cNvPicPr>
          <p:nvPr/>
        </p:nvPicPr>
        <p:blipFill>
          <a:blip r:embed="rId34"/>
          <a:srcRect/>
          <a:stretch>
            <a:fillRect/>
          </a:stretch>
        </p:blipFill>
        <p:spPr bwMode="auto">
          <a:xfrm>
            <a:off x="1590675" y="1854200"/>
            <a:ext cx="1330325" cy="814388"/>
          </a:xfrm>
          <a:prstGeom prst="rect">
            <a:avLst/>
          </a:prstGeom>
          <a:noFill/>
          <a:ln w="9525">
            <a:noFill/>
            <a:miter lim="800000"/>
            <a:headEnd/>
            <a:tailEnd/>
          </a:ln>
        </p:spPr>
      </p:pic>
      <p:pic>
        <p:nvPicPr>
          <p:cNvPr id="474141" name="Picture 29" descr="~5204338"/>
          <p:cNvPicPr>
            <a:picLocks noChangeAspect="1" noChangeArrowheads="1"/>
          </p:cNvPicPr>
          <p:nvPr/>
        </p:nvPicPr>
        <p:blipFill>
          <a:blip r:embed="rId35">
            <a:clrChange>
              <a:clrFrom>
                <a:srgbClr val="1C3C79"/>
              </a:clrFrom>
              <a:clrTo>
                <a:srgbClr val="1C3C79">
                  <a:alpha val="0"/>
                </a:srgbClr>
              </a:clrTo>
            </a:clrChange>
          </a:blip>
          <a:srcRect/>
          <a:stretch>
            <a:fillRect/>
          </a:stretch>
        </p:blipFill>
        <p:spPr bwMode="auto">
          <a:xfrm>
            <a:off x="7913688" y="2935288"/>
            <a:ext cx="850900" cy="1223962"/>
          </a:xfrm>
          <a:prstGeom prst="rect">
            <a:avLst/>
          </a:prstGeom>
          <a:noFill/>
          <a:ln w="9525">
            <a:noFill/>
            <a:miter lim="800000"/>
            <a:headEnd/>
            <a:tailEnd/>
          </a:ln>
        </p:spPr>
      </p:pic>
      <p:pic>
        <p:nvPicPr>
          <p:cNvPr id="474142" name="Picture 30" descr="CMI_modified copy"/>
          <p:cNvPicPr>
            <a:picLocks noChangeAspect="1" noChangeArrowheads="1"/>
          </p:cNvPicPr>
          <p:nvPr/>
        </p:nvPicPr>
        <p:blipFill>
          <a:blip r:embed="rId36">
            <a:clrChange>
              <a:clrFrom>
                <a:srgbClr val="FFFFFF"/>
              </a:clrFrom>
              <a:clrTo>
                <a:srgbClr val="FFFFFF">
                  <a:alpha val="0"/>
                </a:srgbClr>
              </a:clrTo>
            </a:clrChange>
          </a:blip>
          <a:srcRect/>
          <a:stretch>
            <a:fillRect/>
          </a:stretch>
        </p:blipFill>
        <p:spPr bwMode="auto">
          <a:xfrm>
            <a:off x="5335588" y="2890838"/>
            <a:ext cx="1157287" cy="1174750"/>
          </a:xfrm>
          <a:prstGeom prst="rect">
            <a:avLst/>
          </a:prstGeom>
          <a:noFill/>
          <a:ln w="9525">
            <a:noFill/>
            <a:miter lim="800000"/>
            <a:headEnd/>
            <a:tailEnd/>
          </a:ln>
        </p:spPr>
      </p:pic>
      <p:grpSp>
        <p:nvGrpSpPr>
          <p:cNvPr id="4" name="Group 31"/>
          <p:cNvGrpSpPr>
            <a:grpSpLocks noChangeAspect="1"/>
          </p:cNvGrpSpPr>
          <p:nvPr/>
        </p:nvGrpSpPr>
        <p:grpSpPr bwMode="auto">
          <a:xfrm>
            <a:off x="1308100" y="5211763"/>
            <a:ext cx="1228725" cy="1174750"/>
            <a:chOff x="2330" y="701"/>
            <a:chExt cx="1116" cy="1067"/>
          </a:xfrm>
        </p:grpSpPr>
        <p:sp>
          <p:nvSpPr>
            <p:cNvPr id="23586" name="AutoShape 32"/>
            <p:cNvSpPr>
              <a:spLocks noChangeAspect="1" noChangeArrowheads="1"/>
            </p:cNvSpPr>
            <p:nvPr/>
          </p:nvSpPr>
          <p:spPr bwMode="auto">
            <a:xfrm>
              <a:off x="2354" y="721"/>
              <a:ext cx="1026" cy="1026"/>
            </a:xfrm>
            <a:prstGeom prst="diamond">
              <a:avLst/>
            </a:prstGeom>
            <a:solidFill>
              <a:schemeClr val="tx1"/>
            </a:solidFill>
            <a:ln w="9525">
              <a:solidFill>
                <a:schemeClr val="tx1"/>
              </a:solidFill>
              <a:miter lim="800000"/>
              <a:headEnd/>
              <a:tailEnd/>
            </a:ln>
          </p:spPr>
          <p:txBody>
            <a:bodyPr wrap="none" anchor="ctr"/>
            <a:lstStyle/>
            <a:p>
              <a:pPr algn="ctr"/>
              <a:endParaRPr lang="en-US">
                <a:latin typeface="Arial" charset="0"/>
              </a:endParaRPr>
            </a:p>
          </p:txBody>
        </p:sp>
        <p:pic>
          <p:nvPicPr>
            <p:cNvPr id="23587" name="Picture 33" descr="CMI_modified copy"/>
            <p:cNvPicPr>
              <a:picLocks noChangeAspect="1" noChangeArrowheads="1"/>
            </p:cNvPicPr>
            <p:nvPr/>
          </p:nvPicPr>
          <p:blipFill>
            <a:blip r:embed="rId37">
              <a:clrChange>
                <a:clrFrom>
                  <a:srgbClr val="FFFFFF"/>
                </a:clrFrom>
                <a:clrTo>
                  <a:srgbClr val="FFFFFF">
                    <a:alpha val="0"/>
                  </a:srgbClr>
                </a:clrTo>
              </a:clrChange>
            </a:blip>
            <a:srcRect/>
            <a:stretch>
              <a:fillRect/>
            </a:stretch>
          </p:blipFill>
          <p:spPr bwMode="auto">
            <a:xfrm>
              <a:off x="2330" y="701"/>
              <a:ext cx="1116" cy="1067"/>
            </a:xfrm>
            <a:prstGeom prst="rect">
              <a:avLst/>
            </a:prstGeom>
            <a:noFill/>
            <a:ln w="9525">
              <a:noFill/>
              <a:miter lim="800000"/>
              <a:headEnd/>
              <a:tailEnd/>
            </a:ln>
          </p:spPr>
        </p:pic>
      </p:grpSp>
      <p:pic>
        <p:nvPicPr>
          <p:cNvPr id="474146" name="Picture 34" descr="FWS_logo_wo_bkgrnd"/>
          <p:cNvPicPr>
            <a:picLocks noChangeAspect="1" noChangeArrowheads="1"/>
          </p:cNvPicPr>
          <p:nvPr/>
        </p:nvPicPr>
        <p:blipFill>
          <a:blip r:embed="rId38">
            <a:lum contrast="60000"/>
          </a:blip>
          <a:srcRect/>
          <a:stretch>
            <a:fillRect/>
          </a:stretch>
        </p:blipFill>
        <p:spPr bwMode="auto">
          <a:xfrm>
            <a:off x="3960813" y="2698750"/>
            <a:ext cx="1187450" cy="1420813"/>
          </a:xfrm>
          <a:prstGeom prst="rect">
            <a:avLst/>
          </a:prstGeom>
          <a:noFill/>
          <a:ln w="9525">
            <a:noFill/>
            <a:miter lim="800000"/>
            <a:headEnd/>
            <a:tailEnd/>
          </a:ln>
        </p:spPr>
      </p:pic>
      <p:pic>
        <p:nvPicPr>
          <p:cNvPr id="474147" name="Picture 35" descr="TWRA Logo"/>
          <p:cNvPicPr>
            <a:picLocks noChangeAspect="1" noChangeArrowheads="1"/>
          </p:cNvPicPr>
          <p:nvPr/>
        </p:nvPicPr>
        <p:blipFill>
          <a:blip r:embed="rId39">
            <a:clrChange>
              <a:clrFrom>
                <a:srgbClr val="0C1D77"/>
              </a:clrFrom>
              <a:clrTo>
                <a:srgbClr val="0C1D77">
                  <a:alpha val="0"/>
                </a:srgbClr>
              </a:clrTo>
            </a:clrChange>
          </a:blip>
          <a:srcRect/>
          <a:stretch>
            <a:fillRect/>
          </a:stretch>
        </p:blipFill>
        <p:spPr bwMode="auto">
          <a:xfrm>
            <a:off x="6415088" y="395288"/>
            <a:ext cx="1076325" cy="1076325"/>
          </a:xfrm>
          <a:prstGeom prst="rect">
            <a:avLst/>
          </a:prstGeom>
          <a:noFill/>
          <a:ln w="9525">
            <a:noFill/>
            <a:miter lim="800000"/>
            <a:headEnd/>
            <a:tailEnd/>
          </a:ln>
        </p:spPr>
      </p:pic>
      <p:grpSp>
        <p:nvGrpSpPr>
          <p:cNvPr id="5" name="Group 36"/>
          <p:cNvGrpSpPr>
            <a:grpSpLocks noChangeAspect="1"/>
          </p:cNvGrpSpPr>
          <p:nvPr/>
        </p:nvGrpSpPr>
        <p:grpSpPr bwMode="auto">
          <a:xfrm>
            <a:off x="7915275" y="5310188"/>
            <a:ext cx="842963" cy="1038225"/>
            <a:chOff x="678" y="273"/>
            <a:chExt cx="1223" cy="1506"/>
          </a:xfrm>
        </p:grpSpPr>
        <p:sp>
          <p:nvSpPr>
            <p:cNvPr id="23584" name="Rectangle 37"/>
            <p:cNvSpPr>
              <a:spLocks noChangeAspect="1" noChangeArrowheads="1"/>
            </p:cNvSpPr>
            <p:nvPr/>
          </p:nvSpPr>
          <p:spPr bwMode="auto">
            <a:xfrm>
              <a:off x="824" y="491"/>
              <a:ext cx="944" cy="895"/>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23585" name="Picture 38" descr="vfw logo"/>
            <p:cNvPicPr>
              <a:picLocks noChangeAspect="1" noChangeArrowheads="1"/>
            </p:cNvPicPr>
            <p:nvPr/>
          </p:nvPicPr>
          <p:blipFill>
            <a:blip r:embed="rId40">
              <a:clrChange>
                <a:clrFrom>
                  <a:srgbClr val="FFFFFF"/>
                </a:clrFrom>
                <a:clrTo>
                  <a:srgbClr val="FFFFFF">
                    <a:alpha val="0"/>
                  </a:srgbClr>
                </a:clrTo>
              </a:clrChange>
            </a:blip>
            <a:srcRect/>
            <a:stretch>
              <a:fillRect/>
            </a:stretch>
          </p:blipFill>
          <p:spPr bwMode="auto">
            <a:xfrm>
              <a:off x="678" y="273"/>
              <a:ext cx="1223" cy="1506"/>
            </a:xfrm>
            <a:prstGeom prst="rect">
              <a:avLst/>
            </a:prstGeom>
            <a:noFill/>
            <a:ln w="9525">
              <a:noFill/>
              <a:miter lim="800000"/>
              <a:headEnd/>
              <a:tailEnd/>
            </a:ln>
          </p:spPr>
        </p:pic>
      </p:grpSp>
      <p:sp>
        <p:nvSpPr>
          <p:cNvPr id="474151" name="Rectangle 39"/>
          <p:cNvSpPr>
            <a:spLocks noChangeArrowheads="1"/>
          </p:cNvSpPr>
          <p:nvPr/>
        </p:nvSpPr>
        <p:spPr bwMode="auto">
          <a:xfrm>
            <a:off x="325438" y="628650"/>
            <a:ext cx="8537575" cy="685800"/>
          </a:xfrm>
          <a:prstGeom prst="rect">
            <a:avLst/>
          </a:prstGeom>
          <a:noFill/>
          <a:ln w="9525">
            <a:noFill/>
            <a:miter lim="800000"/>
            <a:headEnd/>
            <a:tailEnd/>
          </a:ln>
        </p:spPr>
        <p:txBody>
          <a:bodyPr anchor="b"/>
          <a:lstStyle/>
          <a:p>
            <a:pPr algn="ctr" eaLnBrk="1" hangingPunct="1">
              <a:defRPr/>
            </a:pPr>
            <a:r>
              <a:rPr lang="en-US" sz="3600" b="1" dirty="0">
                <a:solidFill>
                  <a:srgbClr val="FFFF00"/>
                </a:solidFill>
                <a:effectLst>
                  <a:outerShdw blurRad="38100" dist="38100" dir="2700000" algn="tl">
                    <a:srgbClr val="000000"/>
                  </a:outerShdw>
                </a:effectLst>
              </a:rPr>
              <a:t>EBTJV: An Active </a:t>
            </a:r>
            <a:br>
              <a:rPr lang="en-US" sz="3600" b="1" dirty="0">
                <a:solidFill>
                  <a:srgbClr val="FFFF00"/>
                </a:solidFill>
                <a:effectLst>
                  <a:outerShdw blurRad="38100" dist="38100" dir="2700000" algn="tl">
                    <a:srgbClr val="000000"/>
                  </a:outerShdw>
                </a:effectLst>
              </a:rPr>
            </a:br>
            <a:r>
              <a:rPr lang="en-US" sz="3600" b="1" dirty="0">
                <a:solidFill>
                  <a:srgbClr val="FFFF00"/>
                </a:solidFill>
                <a:effectLst>
                  <a:outerShdw blurRad="38100" dist="38100" dir="2700000" algn="tl">
                    <a:srgbClr val="000000"/>
                  </a:outerShdw>
                </a:effectLst>
              </a:rPr>
              <a:t>Partnership</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Rectangle 2"/>
          <p:cNvSpPr>
            <a:spLocks noGrp="1" noChangeArrowheads="1"/>
          </p:cNvSpPr>
          <p:nvPr>
            <p:ph type="title"/>
          </p:nvPr>
        </p:nvSpPr>
        <p:spPr>
          <a:xfrm>
            <a:off x="0" y="457200"/>
            <a:ext cx="9144000" cy="850900"/>
          </a:xfrm>
        </p:spPr>
        <p:txBody>
          <a:bodyPr/>
          <a:lstStyle/>
          <a:p>
            <a:pPr algn="ctr" eaLnBrk="1" hangingPunct="1">
              <a:defRPr/>
            </a:pPr>
            <a:r>
              <a:rPr lang="en-US" sz="4000" b="1" dirty="0" smtClean="0">
                <a:solidFill>
                  <a:srgbClr val="FFFF00"/>
                </a:solidFill>
              </a:rPr>
              <a:t>Eastern Brook Trout Joint Venture</a:t>
            </a:r>
            <a:br>
              <a:rPr lang="en-US" sz="4000" b="1" dirty="0" smtClean="0">
                <a:solidFill>
                  <a:srgbClr val="FFFF00"/>
                </a:solidFill>
              </a:rPr>
            </a:br>
            <a:endParaRPr lang="en-US" sz="4000" b="1" dirty="0" smtClean="0">
              <a:solidFill>
                <a:srgbClr val="FFFF00"/>
              </a:solidFill>
            </a:endParaRPr>
          </a:p>
        </p:txBody>
      </p:sp>
      <p:sp>
        <p:nvSpPr>
          <p:cNvPr id="24580" name="Text Box 18"/>
          <p:cNvSpPr txBox="1">
            <a:spLocks noChangeArrowheads="1"/>
          </p:cNvSpPr>
          <p:nvPr/>
        </p:nvSpPr>
        <p:spPr bwMode="auto">
          <a:xfrm>
            <a:off x="5699125" y="4164013"/>
            <a:ext cx="184150" cy="366712"/>
          </a:xfrm>
          <a:prstGeom prst="rect">
            <a:avLst/>
          </a:prstGeom>
          <a:noFill/>
          <a:ln w="9525">
            <a:noFill/>
            <a:miter lim="800000"/>
            <a:headEnd/>
            <a:tailEnd/>
          </a:ln>
        </p:spPr>
        <p:txBody>
          <a:bodyPr wrap="none">
            <a:spAutoFit/>
          </a:bodyPr>
          <a:lstStyle/>
          <a:p>
            <a:endParaRPr lang="en-US">
              <a:latin typeface="Garamond" pitchFamily="18" charset="0"/>
            </a:endParaRPr>
          </a:p>
        </p:txBody>
      </p:sp>
      <p:pic>
        <p:nvPicPr>
          <p:cNvPr id="24581" name="Picture 2"/>
          <p:cNvPicPr>
            <a:picLocks noChangeAspect="1" noChangeArrowheads="1"/>
          </p:cNvPicPr>
          <p:nvPr/>
        </p:nvPicPr>
        <p:blipFill>
          <a:blip r:embed="rId3"/>
          <a:srcRect/>
          <a:stretch>
            <a:fillRect/>
          </a:stretch>
        </p:blipFill>
        <p:spPr bwMode="auto">
          <a:xfrm>
            <a:off x="8001000" y="5943600"/>
            <a:ext cx="1066800" cy="768350"/>
          </a:xfrm>
          <a:prstGeom prst="rect">
            <a:avLst/>
          </a:prstGeom>
          <a:noFill/>
          <a:ln w="9525">
            <a:noFill/>
            <a:miter lim="800000"/>
            <a:headEnd/>
            <a:tailEnd/>
          </a:ln>
        </p:spPr>
      </p:pic>
      <p:sp>
        <p:nvSpPr>
          <p:cNvPr id="24582" name="TextBox 5"/>
          <p:cNvSpPr txBox="1">
            <a:spLocks noChangeArrowheads="1"/>
          </p:cNvSpPr>
          <p:nvPr/>
        </p:nvSpPr>
        <p:spPr bwMode="auto">
          <a:xfrm>
            <a:off x="1828800" y="5105400"/>
            <a:ext cx="6324600" cy="1384300"/>
          </a:xfrm>
          <a:prstGeom prst="rect">
            <a:avLst/>
          </a:prstGeom>
          <a:noFill/>
          <a:ln w="9525">
            <a:noFill/>
            <a:miter lim="800000"/>
            <a:headEnd/>
            <a:tailEnd/>
          </a:ln>
        </p:spPr>
        <p:txBody>
          <a:bodyPr>
            <a:spAutoFit/>
          </a:bodyPr>
          <a:lstStyle/>
          <a:p>
            <a:r>
              <a:rPr lang="en-US" sz="2800" b="1">
                <a:solidFill>
                  <a:srgbClr val="FFFF00"/>
                </a:solidFill>
                <a:hlinkClick r:id="rId4"/>
              </a:rPr>
              <a:t>www.easternbrooktrout.org</a:t>
            </a:r>
            <a:endParaRPr lang="en-US" sz="2800" b="1">
              <a:solidFill>
                <a:srgbClr val="FFFF00"/>
              </a:solidFill>
            </a:endParaRPr>
          </a:p>
          <a:p>
            <a:r>
              <a:rPr lang="en-US" sz="2800" b="1">
                <a:solidFill>
                  <a:srgbClr val="FFFF00"/>
                </a:solidFill>
              </a:rPr>
              <a:t>www.facebook.com/EBTJV</a:t>
            </a:r>
          </a:p>
          <a:p>
            <a:r>
              <a:rPr lang="en-US" sz="2800" b="1">
                <a:solidFill>
                  <a:srgbClr val="FFFF00"/>
                </a:solidFill>
              </a:rPr>
              <a:t>twitter.com/EBTJV</a:t>
            </a:r>
            <a:endParaRPr lang="en-US" sz="280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2600" y="1109046"/>
            <a:ext cx="5281613" cy="3996354"/>
          </a:xfrm>
          <a:prstGeom prst="rect">
            <a:avLst/>
          </a:prstGeom>
          <a:ln cmpd="sng">
            <a:solidFill>
              <a:schemeClr val="tx1"/>
            </a:solid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3316</TotalTime>
  <Words>1826</Words>
  <Application>Microsoft Office PowerPoint</Application>
  <PresentationFormat>On-screen Show (4:3)</PresentationFormat>
  <Paragraphs>234</Paragraphs>
  <Slides>22</Slides>
  <Notes>22</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22</vt:i4>
      </vt:variant>
    </vt:vector>
  </HeadingPairs>
  <TitlesOfParts>
    <vt:vector size="25" baseType="lpstr">
      <vt:lpstr>Ocean</vt:lpstr>
      <vt:lpstr>Photo Editor Photo</vt:lpstr>
      <vt:lpstr>Bitmap Image</vt:lpstr>
      <vt:lpstr>Goals, Priorities, &amp; Outcomes </vt:lpstr>
      <vt:lpstr>PowerPoint Presentation</vt:lpstr>
      <vt:lpstr> Eastern Brook Trout Joint Venture Principal Goals </vt:lpstr>
      <vt:lpstr>EBTJV Partners</vt:lpstr>
      <vt:lpstr>Status and Distribution of Eastern Brook Trout</vt:lpstr>
      <vt:lpstr>PowerPoint Presentation</vt:lpstr>
      <vt:lpstr>PowerPoint Presentation</vt:lpstr>
      <vt:lpstr> Eastern Brook Trout Conservation Scales </vt:lpstr>
      <vt:lpstr>  Range-Wide Objectives </vt:lpstr>
      <vt:lpstr>Regional Habitat Objectives (by 2012)</vt:lpstr>
      <vt:lpstr>Regional Habitat Objectives (by 2012)</vt:lpstr>
      <vt:lpstr>PowerPoint Presentation</vt:lpstr>
      <vt:lpstr>EBTJV Steering Committee</vt:lpstr>
      <vt:lpstr>PowerPoint Presentation</vt:lpstr>
      <vt:lpstr>PowerPoint Presentation</vt:lpstr>
      <vt:lpstr>EBTJV Project Funding Priorities</vt:lpstr>
      <vt:lpstr>EBTJV Project Funding History</vt:lpstr>
      <vt:lpstr>EBTJV Project Partners</vt:lpstr>
      <vt:lpstr>EBTJV Project Partners</vt:lpstr>
      <vt:lpstr>Southern Region Habitat Objectives (through 2010)</vt:lpstr>
      <vt:lpstr>PowerPoint Presentation</vt:lpstr>
      <vt:lpstr>Eastern Brook Trout Joint Venture </vt:lpstr>
    </vt:vector>
  </TitlesOfParts>
  <Company>mindSHIFT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Eastern Brook Trout Joint Venture</dc:title>
  <dc:creator>Kimberly.Ryals</dc:creator>
  <cp:lastModifiedBy>NCWRC</cp:lastModifiedBy>
  <cp:revision>310</cp:revision>
  <cp:lastPrinted>1601-01-01T00:00:00Z</cp:lastPrinted>
  <dcterms:created xsi:type="dcterms:W3CDTF">2005-08-12T17:37:57Z</dcterms:created>
  <dcterms:modified xsi:type="dcterms:W3CDTF">2012-11-29T12:13:33Z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